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7772400" cy="100584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heavy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heavy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heavy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7773670" cy="100596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53360" y="886714"/>
            <a:ext cx="3265678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 u="heavy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7585" y="4247515"/>
            <a:ext cx="5977229" cy="4291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2384">
              <a:lnSpc>
                <a:spcPct val="100000"/>
              </a:lnSpc>
              <a:spcBef>
                <a:spcPts val="100"/>
              </a:spcBef>
            </a:pPr>
            <a:r>
              <a:rPr dirty="0"/>
              <a:t>FINAL </a:t>
            </a:r>
            <a:r>
              <a:rPr dirty="0" spc="-5"/>
              <a:t>PROJECT</a:t>
            </a:r>
            <a:r>
              <a:rPr dirty="0" spc="-75"/>
              <a:t> </a:t>
            </a:r>
            <a:r>
              <a:rPr dirty="0" spc="-5"/>
              <a:t>IOT(2023)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73554" y="1453642"/>
            <a:ext cx="3401060" cy="2275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40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BATCH </a:t>
            </a:r>
            <a:r>
              <a:rPr dirty="0" u="heavy" sz="24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CODE:</a:t>
            </a:r>
            <a:r>
              <a:rPr dirty="0" u="heavy" sz="2400" spc="24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24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OV-201911F</a:t>
            </a:r>
            <a:endParaRPr sz="2400">
              <a:latin typeface="Carlito"/>
              <a:cs typeface="Carlito"/>
            </a:endParaRPr>
          </a:p>
          <a:p>
            <a:pPr marL="789940">
              <a:lnSpc>
                <a:spcPct val="100000"/>
              </a:lnSpc>
              <a:spcBef>
                <a:spcPts val="1645"/>
              </a:spcBef>
              <a:tabLst>
                <a:tab pos="1841500" algn="l"/>
              </a:tabLst>
            </a:pPr>
            <a:r>
              <a:rPr dirty="0" u="sng" sz="1400" b="1" i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MEMBERS:</a:t>
            </a:r>
            <a:r>
              <a:rPr dirty="0" sz="1400" b="1" i="1">
                <a:latin typeface="Carlito"/>
                <a:cs typeface="Carlito"/>
              </a:rPr>
              <a:t>	</a:t>
            </a:r>
            <a:r>
              <a:rPr dirty="0" sz="1400" spc="-5" b="1" i="1">
                <a:latin typeface="Carlito"/>
                <a:cs typeface="Carlito"/>
              </a:rPr>
              <a:t>•</a:t>
            </a:r>
            <a:r>
              <a:rPr dirty="0" u="sng" sz="1400" spc="-5" b="1" i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1400" b="1" i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M. Arsalan</a:t>
            </a:r>
            <a:r>
              <a:rPr dirty="0" u="sng" sz="1400" spc="-50" b="1" i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1400" spc="-5" b="1" i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Sup</a:t>
            </a:r>
            <a:endParaRPr sz="1400">
              <a:latin typeface="Carlito"/>
              <a:cs typeface="Carlito"/>
            </a:endParaRPr>
          </a:p>
          <a:p>
            <a:pPr marL="1931035" indent="-90170">
              <a:lnSpc>
                <a:spcPct val="100000"/>
              </a:lnSpc>
              <a:spcBef>
                <a:spcPts val="1250"/>
              </a:spcBef>
              <a:buSzPct val="92857"/>
              <a:buChar char="•"/>
              <a:tabLst>
                <a:tab pos="1931670" algn="l"/>
              </a:tabLst>
            </a:pPr>
            <a:r>
              <a:rPr dirty="0" u="sng" sz="1400" b="1" i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M. Nabeel</a:t>
            </a:r>
            <a:r>
              <a:rPr dirty="0" u="sng" sz="1400" spc="-60" b="1" i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1400" spc="-5" b="1" i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Nadeem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rlito"/>
              <a:buChar char="•"/>
            </a:pPr>
            <a:endParaRPr sz="1000">
              <a:latin typeface="Carlito"/>
              <a:cs typeface="Carlito"/>
            </a:endParaRPr>
          </a:p>
          <a:p>
            <a:pPr marL="1931035" indent="-90170">
              <a:lnSpc>
                <a:spcPct val="100000"/>
              </a:lnSpc>
              <a:buSzPct val="92857"/>
              <a:buChar char="•"/>
              <a:tabLst>
                <a:tab pos="1931670" algn="l"/>
              </a:tabLst>
            </a:pPr>
            <a:r>
              <a:rPr dirty="0" u="sng" sz="1400" spc="-10" b="1" i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1400" b="1" i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Aman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Carlito"/>
              <a:cs typeface="Carlito"/>
            </a:endParaRPr>
          </a:p>
          <a:p>
            <a:pPr marL="2070735" indent="-229235">
              <a:lnSpc>
                <a:spcPct val="100000"/>
              </a:lnSpc>
              <a:buFont typeface="Symbol"/>
              <a:buChar char=""/>
              <a:tabLst>
                <a:tab pos="2070100" algn="l"/>
                <a:tab pos="2070735" algn="l"/>
              </a:tabLst>
            </a:pPr>
            <a:r>
              <a:rPr dirty="0" u="sng" sz="1400" b="1" i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Noor</a:t>
            </a:r>
            <a:r>
              <a:rPr dirty="0" u="sng" sz="1400" spc="-70" b="1" i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1400" spc="-5" b="1" i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Muhammad</a:t>
            </a:r>
            <a:endParaRPr sz="1400">
              <a:latin typeface="Carlito"/>
              <a:cs typeface="Carlito"/>
            </a:endParaRPr>
          </a:p>
          <a:p>
            <a:pPr marL="1931035" indent="-90170">
              <a:lnSpc>
                <a:spcPct val="100000"/>
              </a:lnSpc>
              <a:spcBef>
                <a:spcPts val="950"/>
              </a:spcBef>
              <a:buSzPct val="92857"/>
              <a:buChar char="•"/>
              <a:tabLst>
                <a:tab pos="1931670" algn="l"/>
              </a:tabLst>
            </a:pPr>
            <a:r>
              <a:rPr dirty="0" u="sng" sz="1400" b="1" i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Abdul</a:t>
            </a:r>
            <a:r>
              <a:rPr dirty="0" u="sng" sz="1400" spc="-5" b="1" i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Rafay</a:t>
            </a:r>
            <a:r>
              <a:rPr dirty="0" u="sng" sz="1400" spc="-10" b="1" i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6416" y="4257167"/>
            <a:ext cx="5981065" cy="6350"/>
          </a:xfrm>
          <a:custGeom>
            <a:avLst/>
            <a:gdLst/>
            <a:ahLst/>
            <a:cxnLst/>
            <a:rect l="l" t="t" r="r" b="b"/>
            <a:pathLst>
              <a:path w="5981065" h="6350">
                <a:moveTo>
                  <a:pt x="5981065" y="0"/>
                </a:moveTo>
                <a:lnTo>
                  <a:pt x="0" y="0"/>
                </a:lnTo>
                <a:lnTo>
                  <a:pt x="0" y="6095"/>
                </a:lnTo>
                <a:lnTo>
                  <a:pt x="5981065" y="6095"/>
                </a:lnTo>
                <a:lnTo>
                  <a:pt x="5981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96416" y="4752467"/>
            <a:ext cx="5981065" cy="6350"/>
          </a:xfrm>
          <a:custGeom>
            <a:avLst/>
            <a:gdLst/>
            <a:ahLst/>
            <a:cxnLst/>
            <a:rect l="l" t="t" r="r" b="b"/>
            <a:pathLst>
              <a:path w="5981065" h="6350">
                <a:moveTo>
                  <a:pt x="5981065" y="0"/>
                </a:moveTo>
                <a:lnTo>
                  <a:pt x="0" y="0"/>
                </a:lnTo>
                <a:lnTo>
                  <a:pt x="0" y="6095"/>
                </a:lnTo>
                <a:lnTo>
                  <a:pt x="5981065" y="6095"/>
                </a:lnTo>
                <a:lnTo>
                  <a:pt x="5981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02004" y="4247515"/>
            <a:ext cx="5972810" cy="4291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389255">
              <a:lnSpc>
                <a:spcPct val="100000"/>
              </a:lnSpc>
              <a:spcBef>
                <a:spcPts val="100"/>
              </a:spcBef>
            </a:pPr>
            <a:r>
              <a:rPr dirty="0" u="heavy" sz="2400" spc="5" b="1" i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2400" b="1" i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Abstract</a:t>
            </a:r>
            <a:endParaRPr sz="2400">
              <a:latin typeface="Carlito"/>
              <a:cs typeface="Carlito"/>
            </a:endParaRPr>
          </a:p>
          <a:p>
            <a:pPr algn="just" marL="12700" marR="8255">
              <a:lnSpc>
                <a:spcPct val="127400"/>
              </a:lnSpc>
              <a:spcBef>
                <a:spcPts val="1320"/>
              </a:spcBef>
            </a:pPr>
            <a:r>
              <a:rPr dirty="0" sz="1400">
                <a:latin typeface="Carlito"/>
                <a:cs typeface="Carlito"/>
              </a:rPr>
              <a:t>For the </a:t>
            </a:r>
            <a:r>
              <a:rPr dirty="0" sz="1400" spc="-5">
                <a:latin typeface="Carlito"/>
                <a:cs typeface="Carlito"/>
              </a:rPr>
              <a:t>monitoring of </a:t>
            </a:r>
            <a:r>
              <a:rPr dirty="0" sz="1400">
                <a:latin typeface="Carlito"/>
                <a:cs typeface="Carlito"/>
              </a:rPr>
              <a:t>radiation, </a:t>
            </a:r>
            <a:r>
              <a:rPr dirty="0" sz="1400" spc="-5">
                <a:latin typeface="Carlito"/>
                <a:cs typeface="Carlito"/>
              </a:rPr>
              <a:t>albedo, wind </a:t>
            </a:r>
            <a:r>
              <a:rPr dirty="0" sz="1400">
                <a:latin typeface="Carlito"/>
                <a:cs typeface="Carlito"/>
              </a:rPr>
              <a:t>speed, </a:t>
            </a:r>
            <a:r>
              <a:rPr dirty="0" sz="1400" spc="-5">
                <a:latin typeface="Carlito"/>
                <a:cs typeface="Carlito"/>
              </a:rPr>
              <a:t>wind direction, air  temperature, humidity, module temperature, soiling, and other factors, </a:t>
            </a:r>
            <a:r>
              <a:rPr dirty="0" sz="1400">
                <a:latin typeface="Carlito"/>
                <a:cs typeface="Carlito"/>
              </a:rPr>
              <a:t>the </a:t>
            </a:r>
            <a:r>
              <a:rPr dirty="0" sz="1400" spc="-5">
                <a:latin typeface="Carlito"/>
                <a:cs typeface="Carlito"/>
              </a:rPr>
              <a:t>WMS  </a:t>
            </a:r>
            <a:r>
              <a:rPr dirty="0" sz="1400">
                <a:latin typeface="Carlito"/>
                <a:cs typeface="Carlito"/>
              </a:rPr>
              <a:t>employs </a:t>
            </a:r>
            <a:r>
              <a:rPr dirty="0" sz="1400" spc="-5">
                <a:latin typeface="Carlito"/>
                <a:cs typeface="Carlito"/>
              </a:rPr>
              <a:t>high-accuracy sensors. </a:t>
            </a:r>
            <a:r>
              <a:rPr dirty="0" sz="1400">
                <a:latin typeface="Carlito"/>
                <a:cs typeface="Carlito"/>
              </a:rPr>
              <a:t>We </a:t>
            </a:r>
            <a:r>
              <a:rPr dirty="0" sz="1400" spc="-5">
                <a:latin typeface="Carlito"/>
                <a:cs typeface="Carlito"/>
              </a:rPr>
              <a:t>have </a:t>
            </a:r>
            <a:r>
              <a:rPr dirty="0" sz="1400">
                <a:latin typeface="Carlito"/>
                <a:cs typeface="Carlito"/>
              </a:rPr>
              <a:t>a large </a:t>
            </a:r>
            <a:r>
              <a:rPr dirty="0" sz="1400" spc="-5">
                <a:latin typeface="Carlito"/>
                <a:cs typeface="Carlito"/>
              </a:rPr>
              <a:t>collection of sensors from several  international sensor</a:t>
            </a:r>
            <a:r>
              <a:rPr dirty="0" sz="1400" spc="-1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manufacturers.</a:t>
            </a:r>
            <a:endParaRPr sz="1400">
              <a:latin typeface="Carlito"/>
              <a:cs typeface="Carlito"/>
            </a:endParaRPr>
          </a:p>
          <a:p>
            <a:pPr algn="just" marL="12700" marR="5080">
              <a:lnSpc>
                <a:spcPct val="127600"/>
              </a:lnSpc>
              <a:spcBef>
                <a:spcPts val="770"/>
              </a:spcBef>
            </a:pPr>
            <a:r>
              <a:rPr dirty="0" sz="1400">
                <a:latin typeface="Carlito"/>
                <a:cs typeface="Carlito"/>
              </a:rPr>
              <a:t>We are aware that projects </a:t>
            </a:r>
            <a:r>
              <a:rPr dirty="0" sz="1400" spc="-5">
                <a:latin typeface="Carlito"/>
                <a:cs typeface="Carlito"/>
              </a:rPr>
              <a:t>of various sizes </a:t>
            </a:r>
            <a:r>
              <a:rPr dirty="0" sz="1400">
                <a:latin typeface="Carlito"/>
                <a:cs typeface="Carlito"/>
              </a:rPr>
              <a:t>have unique </a:t>
            </a:r>
            <a:r>
              <a:rPr dirty="0" sz="1400" spc="-5">
                <a:latin typeface="Carlito"/>
                <a:cs typeface="Carlito"/>
              </a:rPr>
              <a:t>requirements, and </a:t>
            </a:r>
            <a:r>
              <a:rPr dirty="0" sz="1400">
                <a:latin typeface="Carlito"/>
                <a:cs typeface="Carlito"/>
              </a:rPr>
              <a:t>a </a:t>
            </a:r>
            <a:r>
              <a:rPr dirty="0" sz="1400" spc="10">
                <a:latin typeface="Carlito"/>
                <a:cs typeface="Carlito"/>
              </a:rPr>
              <a:t>one-  </a:t>
            </a:r>
            <a:r>
              <a:rPr dirty="0" sz="1400" spc="-5">
                <a:latin typeface="Carlito"/>
                <a:cs typeface="Carlito"/>
              </a:rPr>
              <a:t>size-fits-all strategy </a:t>
            </a:r>
            <a:r>
              <a:rPr dirty="0" sz="1400">
                <a:latin typeface="Carlito"/>
                <a:cs typeface="Carlito"/>
              </a:rPr>
              <a:t>is </a:t>
            </a:r>
            <a:r>
              <a:rPr dirty="0" sz="1400" spc="-5">
                <a:latin typeface="Carlito"/>
                <a:cs typeface="Carlito"/>
              </a:rPr>
              <a:t>ineffective. Therefore, before advising </a:t>
            </a:r>
            <a:r>
              <a:rPr dirty="0" sz="1400">
                <a:latin typeface="Carlito"/>
                <a:cs typeface="Carlito"/>
              </a:rPr>
              <a:t>you </a:t>
            </a:r>
            <a:r>
              <a:rPr dirty="0" sz="1400" spc="-5">
                <a:latin typeface="Carlito"/>
                <a:cs typeface="Carlito"/>
              </a:rPr>
              <a:t>on </a:t>
            </a:r>
            <a:r>
              <a:rPr dirty="0" sz="1400">
                <a:latin typeface="Carlito"/>
                <a:cs typeface="Carlito"/>
              </a:rPr>
              <a:t>the </a:t>
            </a:r>
            <a:r>
              <a:rPr dirty="0" sz="1400" spc="-5">
                <a:latin typeface="Carlito"/>
                <a:cs typeface="Carlito"/>
              </a:rPr>
              <a:t>sensor  combination </a:t>
            </a:r>
            <a:r>
              <a:rPr dirty="0" sz="1400">
                <a:latin typeface="Carlito"/>
                <a:cs typeface="Carlito"/>
              </a:rPr>
              <a:t>that </a:t>
            </a:r>
            <a:r>
              <a:rPr dirty="0" sz="1400" spc="-10">
                <a:latin typeface="Carlito"/>
                <a:cs typeface="Carlito"/>
              </a:rPr>
              <a:t>is </a:t>
            </a:r>
            <a:r>
              <a:rPr dirty="0" sz="1400" spc="5">
                <a:latin typeface="Carlito"/>
                <a:cs typeface="Carlito"/>
              </a:rPr>
              <a:t>best </a:t>
            </a:r>
            <a:r>
              <a:rPr dirty="0" sz="1400" spc="-5">
                <a:latin typeface="Carlito"/>
                <a:cs typeface="Carlito"/>
              </a:rPr>
              <a:t>from both </a:t>
            </a:r>
            <a:r>
              <a:rPr dirty="0" sz="1400">
                <a:latin typeface="Carlito"/>
                <a:cs typeface="Carlito"/>
              </a:rPr>
              <a:t>a </a:t>
            </a:r>
            <a:r>
              <a:rPr dirty="0" sz="1400" spc="-5">
                <a:latin typeface="Carlito"/>
                <a:cs typeface="Carlito"/>
              </a:rPr>
              <a:t>performance </a:t>
            </a:r>
            <a:r>
              <a:rPr dirty="0" sz="1400" spc="-10">
                <a:latin typeface="Carlito"/>
                <a:cs typeface="Carlito"/>
              </a:rPr>
              <a:t>and </a:t>
            </a:r>
            <a:r>
              <a:rPr dirty="0" sz="1400">
                <a:latin typeface="Carlito"/>
                <a:cs typeface="Carlito"/>
              </a:rPr>
              <a:t>a </a:t>
            </a:r>
            <a:r>
              <a:rPr dirty="0" sz="1400" spc="-5">
                <a:latin typeface="Carlito"/>
                <a:cs typeface="Carlito"/>
              </a:rPr>
              <a:t>financial standpoint, </a:t>
            </a:r>
            <a:r>
              <a:rPr dirty="0" sz="1400">
                <a:latin typeface="Carlito"/>
                <a:cs typeface="Carlito"/>
              </a:rPr>
              <a:t>we  </a:t>
            </a:r>
            <a:r>
              <a:rPr dirty="0" sz="1400" spc="-5">
                <a:latin typeface="Carlito"/>
                <a:cs typeface="Carlito"/>
              </a:rPr>
              <a:t>investigate and evaluate </a:t>
            </a:r>
            <a:r>
              <a:rPr dirty="0" sz="1400">
                <a:latin typeface="Carlito"/>
                <a:cs typeface="Carlito"/>
              </a:rPr>
              <a:t>a huge variety </a:t>
            </a:r>
            <a:r>
              <a:rPr dirty="0" sz="1400" spc="-5">
                <a:latin typeface="Carlito"/>
                <a:cs typeface="Carlito"/>
              </a:rPr>
              <a:t>of</a:t>
            </a:r>
            <a:r>
              <a:rPr dirty="0" sz="1400" spc="-5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sensors.</a:t>
            </a:r>
            <a:endParaRPr sz="1400">
              <a:latin typeface="Carlito"/>
              <a:cs typeface="Carlito"/>
            </a:endParaRPr>
          </a:p>
          <a:p>
            <a:pPr algn="just" marL="12700" marR="6350">
              <a:lnSpc>
                <a:spcPct val="127299"/>
              </a:lnSpc>
              <a:spcBef>
                <a:spcPts val="780"/>
              </a:spcBef>
            </a:pPr>
            <a:r>
              <a:rPr dirty="0" sz="1400">
                <a:latin typeface="Carlito"/>
                <a:cs typeface="Carlito"/>
              </a:rPr>
              <a:t>For </a:t>
            </a:r>
            <a:r>
              <a:rPr dirty="0" sz="1400" spc="-5">
                <a:latin typeface="Carlito"/>
                <a:cs typeface="Carlito"/>
              </a:rPr>
              <a:t>accurate and trustworthy </a:t>
            </a:r>
            <a:r>
              <a:rPr dirty="0" sz="1400">
                <a:latin typeface="Carlito"/>
                <a:cs typeface="Carlito"/>
              </a:rPr>
              <a:t>data </a:t>
            </a:r>
            <a:r>
              <a:rPr dirty="0" sz="1400" spc="-5">
                <a:latin typeface="Carlito"/>
                <a:cs typeface="Carlito"/>
              </a:rPr>
              <a:t>collecting from the </a:t>
            </a:r>
            <a:r>
              <a:rPr dirty="0" sz="1400">
                <a:latin typeface="Carlito"/>
                <a:cs typeface="Carlito"/>
              </a:rPr>
              <a:t>weather </a:t>
            </a:r>
            <a:r>
              <a:rPr dirty="0" sz="1400" spc="-5">
                <a:latin typeface="Carlito"/>
                <a:cs typeface="Carlito"/>
              </a:rPr>
              <a:t>sensors, </a:t>
            </a:r>
            <a:r>
              <a:rPr dirty="0" sz="1400">
                <a:latin typeface="Carlito"/>
                <a:cs typeface="Carlito"/>
              </a:rPr>
              <a:t>a </a:t>
            </a:r>
            <a:r>
              <a:rPr dirty="0" sz="1400" spc="5">
                <a:latin typeface="Carlito"/>
                <a:cs typeface="Carlito"/>
              </a:rPr>
              <a:t>high-  </a:t>
            </a:r>
            <a:r>
              <a:rPr dirty="0" sz="1400">
                <a:latin typeface="Carlito"/>
                <a:cs typeface="Carlito"/>
              </a:rPr>
              <a:t>reliability </a:t>
            </a:r>
            <a:r>
              <a:rPr dirty="0" sz="1400" spc="-5">
                <a:latin typeface="Carlito"/>
                <a:cs typeface="Carlito"/>
              </a:rPr>
              <a:t>data logger </a:t>
            </a:r>
            <a:r>
              <a:rPr dirty="0" sz="1400">
                <a:latin typeface="Carlito"/>
                <a:cs typeface="Carlito"/>
              </a:rPr>
              <a:t>made by </a:t>
            </a:r>
            <a:r>
              <a:rPr dirty="0" sz="1400" spc="-5">
                <a:latin typeface="Carlito"/>
                <a:cs typeface="Carlito"/>
              </a:rPr>
              <a:t>Aeron </a:t>
            </a:r>
            <a:r>
              <a:rPr dirty="0" sz="1400">
                <a:latin typeface="Carlito"/>
                <a:cs typeface="Carlito"/>
              </a:rPr>
              <a:t>is </a:t>
            </a:r>
            <a:r>
              <a:rPr dirty="0" sz="1400" spc="-5">
                <a:latin typeface="Carlito"/>
                <a:cs typeface="Carlito"/>
              </a:rPr>
              <a:t>connected </a:t>
            </a:r>
            <a:r>
              <a:rPr dirty="0" sz="1400">
                <a:latin typeface="Carlito"/>
                <a:cs typeface="Carlito"/>
              </a:rPr>
              <a:t>to the sensors. </a:t>
            </a:r>
            <a:r>
              <a:rPr dirty="0" sz="1400" spc="-5">
                <a:latin typeface="Carlito"/>
                <a:cs typeface="Carlito"/>
              </a:rPr>
              <a:t>To reduce </a:t>
            </a:r>
            <a:r>
              <a:rPr dirty="0" sz="1400">
                <a:latin typeface="Carlito"/>
                <a:cs typeface="Carlito"/>
              </a:rPr>
              <a:t>noise  </a:t>
            </a:r>
            <a:r>
              <a:rPr dirty="0" sz="1400" spc="-5">
                <a:latin typeface="Carlito"/>
                <a:cs typeface="Carlito"/>
              </a:rPr>
              <a:t>and</a:t>
            </a:r>
            <a:r>
              <a:rPr dirty="0" sz="1400" spc="-2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inaccuracies,</a:t>
            </a:r>
            <a:r>
              <a:rPr dirty="0" sz="1400" spc="-25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the</a:t>
            </a:r>
            <a:r>
              <a:rPr dirty="0" sz="1400" spc="-3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logger</a:t>
            </a:r>
            <a:r>
              <a:rPr dirty="0" sz="1400" spc="-2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applies</a:t>
            </a:r>
            <a:r>
              <a:rPr dirty="0" sz="1400" spc="-2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sophisticated</a:t>
            </a:r>
            <a:r>
              <a:rPr dirty="0" sz="1400" spc="-2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software</a:t>
            </a:r>
            <a:r>
              <a:rPr dirty="0" sz="1400" spc="-3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filters</a:t>
            </a:r>
            <a:r>
              <a:rPr dirty="0" sz="1400" spc="-25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to</a:t>
            </a:r>
            <a:r>
              <a:rPr dirty="0" sz="1400" spc="-25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the</a:t>
            </a:r>
            <a:r>
              <a:rPr dirty="0" sz="1400" spc="-3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data</a:t>
            </a:r>
            <a:r>
              <a:rPr dirty="0" sz="1400" spc="-3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it</a:t>
            </a:r>
            <a:r>
              <a:rPr dirty="0" sz="1400" spc="-1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has  </a:t>
            </a:r>
            <a:r>
              <a:rPr dirty="0" sz="1400" spc="-5">
                <a:latin typeface="Carlito"/>
                <a:cs typeface="Carlito"/>
              </a:rPr>
              <a:t>recorded. Data </a:t>
            </a:r>
            <a:r>
              <a:rPr dirty="0" sz="1400" spc="-10">
                <a:latin typeface="Carlito"/>
                <a:cs typeface="Carlito"/>
              </a:rPr>
              <a:t>is </a:t>
            </a:r>
            <a:r>
              <a:rPr dirty="0" sz="1400" spc="-5">
                <a:latin typeface="Carlito"/>
                <a:cs typeface="Carlito"/>
              </a:rPr>
              <a:t>transmitted across wired and wireless means and </a:t>
            </a:r>
            <a:r>
              <a:rPr dirty="0" sz="1400">
                <a:latin typeface="Carlito"/>
                <a:cs typeface="Carlito"/>
              </a:rPr>
              <a:t>is </a:t>
            </a:r>
            <a:r>
              <a:rPr dirty="0" sz="1400" spc="-5">
                <a:latin typeface="Carlito"/>
                <a:cs typeface="Carlito"/>
              </a:rPr>
              <a:t>kept </a:t>
            </a:r>
            <a:r>
              <a:rPr dirty="0" sz="1400" spc="-10">
                <a:latin typeface="Carlito"/>
                <a:cs typeface="Carlito"/>
              </a:rPr>
              <a:t>in </a:t>
            </a:r>
            <a:r>
              <a:rPr dirty="0" sz="1400">
                <a:latin typeface="Carlito"/>
                <a:cs typeface="Carlito"/>
              </a:rPr>
              <a:t>the  </a:t>
            </a:r>
            <a:r>
              <a:rPr dirty="0" sz="1400" spc="-5">
                <a:latin typeface="Carlito"/>
                <a:cs typeface="Carlito"/>
              </a:rPr>
              <a:t>logger.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8" name="object 8"/>
            <p:cNvSpPr/>
            <p:nvPr/>
          </p:nvSpPr>
          <p:spPr>
            <a:xfrm>
              <a:off x="304800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23088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9476" y="304800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79476" y="323088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79476" y="361188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394447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394447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5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04800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4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23088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61188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4" h="9319260">
                  <a:moveTo>
                    <a:pt x="0" y="9319260"/>
                  </a:moveTo>
                  <a:lnTo>
                    <a:pt x="18287" y="9319260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450835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5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412735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394447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5" h="9319260">
                  <a:moveTo>
                    <a:pt x="0" y="9319260"/>
                  </a:moveTo>
                  <a:lnTo>
                    <a:pt x="18288" y="931926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04800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56375"/>
                  </a:moveTo>
                  <a:lnTo>
                    <a:pt x="18288" y="56375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18288" y="74663"/>
                  </a:lnTo>
                  <a:lnTo>
                    <a:pt x="74676" y="74663"/>
                  </a:lnTo>
                  <a:lnTo>
                    <a:pt x="74676" y="56375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2308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5">
                  <a:moveTo>
                    <a:pt x="56388" y="18288"/>
                  </a:moveTo>
                  <a:lnTo>
                    <a:pt x="38100" y="18288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38100" y="56388"/>
                  </a:lnTo>
                  <a:lnTo>
                    <a:pt x="56388" y="56388"/>
                  </a:lnTo>
                  <a:lnTo>
                    <a:pt x="56388" y="1828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6118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79476" y="9736835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79476" y="9698735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79476" y="9680447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7014972" y="18287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94448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0"/>
                  </a:moveTo>
                  <a:lnTo>
                    <a:pt x="56388" y="0"/>
                  </a:lnTo>
                  <a:lnTo>
                    <a:pt x="56388" y="56375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56388" y="74663"/>
                  </a:lnTo>
                  <a:lnTo>
                    <a:pt x="74676" y="74663"/>
                  </a:lnTo>
                  <a:lnTo>
                    <a:pt x="74676" y="56375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39444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388" y="0"/>
                  </a:moveTo>
                  <a:lnTo>
                    <a:pt x="18288" y="0"/>
                  </a:lnTo>
                  <a:lnTo>
                    <a:pt x="18288" y="18288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18288" y="56388"/>
                  </a:lnTo>
                  <a:lnTo>
                    <a:pt x="56388" y="56388"/>
                  </a:lnTo>
                  <a:lnTo>
                    <a:pt x="56388" y="18288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39444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3075559"/>
            <a:ext cx="28378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0" indent="-127635">
              <a:lnSpc>
                <a:spcPct val="100000"/>
              </a:lnSpc>
              <a:spcBef>
                <a:spcPts val="100"/>
              </a:spcBef>
              <a:buSzPct val="95000"/>
              <a:buChar char="•"/>
              <a:tabLst>
                <a:tab pos="140335" algn="l"/>
              </a:tabLst>
            </a:pPr>
            <a:r>
              <a:rPr dirty="0" u="heavy" sz="200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ADS </a:t>
            </a: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1115 ATD</a:t>
            </a:r>
            <a:r>
              <a:rPr dirty="0" u="heavy" sz="2000" spc="-4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Converter: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604" y="5200305"/>
            <a:ext cx="5665470" cy="3803015"/>
          </a:xfrm>
          <a:prstGeom prst="rect">
            <a:avLst/>
          </a:prstGeom>
        </p:spPr>
        <p:txBody>
          <a:bodyPr wrap="square" lIns="0" tIns="55879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439"/>
              </a:spcBef>
              <a:buFont typeface="Symbol"/>
              <a:buChar char=""/>
              <a:tabLst>
                <a:tab pos="241300" algn="l"/>
              </a:tabLst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Description:</a:t>
            </a:r>
            <a:endParaRPr sz="2000">
              <a:latin typeface="Carlito"/>
              <a:cs typeface="Carlito"/>
            </a:endParaRPr>
          </a:p>
          <a:p>
            <a:pPr marL="240665" marR="5080" indent="1083945">
              <a:lnSpc>
                <a:spcPct val="108600"/>
              </a:lnSpc>
              <a:spcBef>
                <a:spcPts val="95"/>
              </a:spcBef>
            </a:pPr>
            <a:r>
              <a:rPr dirty="0" sz="1400">
                <a:latin typeface="Carlito"/>
                <a:cs typeface="Carlito"/>
              </a:rPr>
              <a:t>This </a:t>
            </a:r>
            <a:r>
              <a:rPr dirty="0" sz="1400" spc="-5">
                <a:latin typeface="Carlito"/>
                <a:cs typeface="Carlito"/>
              </a:rPr>
              <a:t>converter will of course </a:t>
            </a:r>
            <a:r>
              <a:rPr dirty="0" sz="1400">
                <a:latin typeface="Carlito"/>
                <a:cs typeface="Carlito"/>
              </a:rPr>
              <a:t>prove useful to all </a:t>
            </a:r>
            <a:r>
              <a:rPr dirty="0" sz="1400" spc="-5">
                <a:latin typeface="Carlito"/>
                <a:cs typeface="Carlito"/>
              </a:rPr>
              <a:t>those </a:t>
            </a:r>
            <a:r>
              <a:rPr dirty="0" sz="1400">
                <a:latin typeface="Carlito"/>
                <a:cs typeface="Carlito"/>
              </a:rPr>
              <a:t>not  </a:t>
            </a:r>
            <a:r>
              <a:rPr dirty="0" sz="1400" spc="-5">
                <a:latin typeface="Carlito"/>
                <a:cs typeface="Carlito"/>
              </a:rPr>
              <a:t>possessing </a:t>
            </a:r>
            <a:r>
              <a:rPr dirty="0" sz="1400">
                <a:latin typeface="Carlito"/>
                <a:cs typeface="Carlito"/>
              </a:rPr>
              <a:t>a </a:t>
            </a:r>
            <a:r>
              <a:rPr dirty="0" sz="1400" spc="-5">
                <a:latin typeface="Carlito"/>
                <a:cs typeface="Carlito"/>
              </a:rPr>
              <a:t>microcontroller with </a:t>
            </a:r>
            <a:r>
              <a:rPr dirty="0" sz="1400" spc="-10">
                <a:latin typeface="Carlito"/>
                <a:cs typeface="Carlito"/>
              </a:rPr>
              <a:t>an </a:t>
            </a:r>
            <a:r>
              <a:rPr dirty="0" sz="1400" spc="-5">
                <a:latin typeface="Carlito"/>
                <a:cs typeface="Carlito"/>
              </a:rPr>
              <a:t>analogue-to-digital converter. </a:t>
            </a:r>
            <a:r>
              <a:rPr dirty="0" sz="1400">
                <a:latin typeface="Carlito"/>
                <a:cs typeface="Carlito"/>
              </a:rPr>
              <a:t>It </a:t>
            </a:r>
            <a:r>
              <a:rPr dirty="0" sz="1400" spc="-5">
                <a:latin typeface="Carlito"/>
                <a:cs typeface="Carlito"/>
              </a:rPr>
              <a:t>can  </a:t>
            </a:r>
            <a:r>
              <a:rPr dirty="0" sz="1400">
                <a:latin typeface="Carlito"/>
                <a:cs typeface="Carlito"/>
              </a:rPr>
              <a:t>also be </a:t>
            </a:r>
            <a:r>
              <a:rPr dirty="0" sz="1400" spc="-5">
                <a:latin typeface="Carlito"/>
                <a:cs typeface="Carlito"/>
              </a:rPr>
              <a:t>added </a:t>
            </a:r>
            <a:r>
              <a:rPr dirty="0" sz="1400">
                <a:latin typeface="Carlito"/>
                <a:cs typeface="Carlito"/>
              </a:rPr>
              <a:t>to a </a:t>
            </a:r>
            <a:r>
              <a:rPr dirty="0" sz="1400" spc="-5">
                <a:latin typeface="Carlito"/>
                <a:cs typeface="Carlito"/>
              </a:rPr>
              <a:t>pre-existing CAN for </a:t>
            </a:r>
            <a:r>
              <a:rPr dirty="0" sz="1400">
                <a:latin typeface="Carlito"/>
                <a:cs typeface="Carlito"/>
              </a:rPr>
              <a:t>taking </a:t>
            </a:r>
            <a:r>
              <a:rPr dirty="0" sz="1400" spc="-5">
                <a:latin typeface="Carlito"/>
                <a:cs typeface="Carlito"/>
              </a:rPr>
              <a:t>more precise measurements  of small and large signals. Such </a:t>
            </a:r>
            <a:r>
              <a:rPr dirty="0" sz="1400">
                <a:latin typeface="Carlito"/>
                <a:cs typeface="Carlito"/>
              </a:rPr>
              <a:t>a device </a:t>
            </a:r>
            <a:r>
              <a:rPr dirty="0" sz="1400" spc="-10">
                <a:latin typeface="Carlito"/>
                <a:cs typeface="Carlito"/>
              </a:rPr>
              <a:t>can </a:t>
            </a:r>
            <a:r>
              <a:rPr dirty="0" sz="1400">
                <a:latin typeface="Carlito"/>
                <a:cs typeface="Carlito"/>
              </a:rPr>
              <a:t>be </a:t>
            </a:r>
            <a:r>
              <a:rPr dirty="0" sz="1400" spc="-5">
                <a:latin typeface="Carlito"/>
                <a:cs typeface="Carlito"/>
              </a:rPr>
              <a:t>used </a:t>
            </a:r>
            <a:r>
              <a:rPr dirty="0" sz="1400">
                <a:latin typeface="Carlito"/>
                <a:cs typeface="Carlito"/>
              </a:rPr>
              <a:t>to create a  </a:t>
            </a:r>
            <a:r>
              <a:rPr dirty="0" sz="1400" spc="-5">
                <a:latin typeface="Carlito"/>
                <a:cs typeface="Carlito"/>
              </a:rPr>
              <a:t>temperature measuring </a:t>
            </a:r>
            <a:r>
              <a:rPr dirty="0" sz="1400">
                <a:latin typeface="Carlito"/>
                <a:cs typeface="Carlito"/>
              </a:rPr>
              <a:t>tool, </a:t>
            </a:r>
            <a:r>
              <a:rPr dirty="0" sz="1400" spc="-10">
                <a:latin typeface="Carlito"/>
                <a:cs typeface="Carlito"/>
              </a:rPr>
              <a:t>an </a:t>
            </a:r>
            <a:r>
              <a:rPr dirty="0" sz="1400" spc="-5">
                <a:latin typeface="Carlito"/>
                <a:cs typeface="Carlito"/>
              </a:rPr>
              <a:t>automation or process control system, or  </a:t>
            </a:r>
            <a:r>
              <a:rPr dirty="0" sz="1400">
                <a:latin typeface="Carlito"/>
                <a:cs typeface="Carlito"/>
              </a:rPr>
              <a:t>even a battery </a:t>
            </a:r>
            <a:r>
              <a:rPr dirty="0" sz="1400" spc="-5">
                <a:latin typeface="Carlito"/>
                <a:cs typeface="Carlito"/>
              </a:rPr>
              <a:t>level indicator. </a:t>
            </a:r>
            <a:r>
              <a:rPr dirty="0" sz="1400">
                <a:latin typeface="Carlito"/>
                <a:cs typeface="Carlito"/>
              </a:rPr>
              <a:t>Its </a:t>
            </a:r>
            <a:r>
              <a:rPr dirty="0" sz="1400" spc="-5">
                <a:latin typeface="Carlito"/>
                <a:cs typeface="Carlito"/>
              </a:rPr>
              <a:t>tiny size </a:t>
            </a:r>
            <a:r>
              <a:rPr dirty="0" sz="1400">
                <a:latin typeface="Carlito"/>
                <a:cs typeface="Carlito"/>
              </a:rPr>
              <a:t>means </a:t>
            </a:r>
            <a:r>
              <a:rPr dirty="0" sz="1400" spc="5">
                <a:latin typeface="Carlito"/>
                <a:cs typeface="Carlito"/>
              </a:rPr>
              <a:t>it </a:t>
            </a:r>
            <a:r>
              <a:rPr dirty="0" sz="1400" spc="-5">
                <a:latin typeface="Carlito"/>
                <a:cs typeface="Carlito"/>
              </a:rPr>
              <a:t>can </a:t>
            </a:r>
            <a:r>
              <a:rPr dirty="0" sz="1400">
                <a:latin typeface="Carlito"/>
                <a:cs typeface="Carlito"/>
              </a:rPr>
              <a:t>be </a:t>
            </a:r>
            <a:r>
              <a:rPr dirty="0" sz="1400" spc="-5">
                <a:latin typeface="Carlito"/>
                <a:cs typeface="Carlito"/>
              </a:rPr>
              <a:t>used </a:t>
            </a:r>
            <a:r>
              <a:rPr dirty="0" sz="1400">
                <a:latin typeface="Carlito"/>
                <a:cs typeface="Carlito"/>
              </a:rPr>
              <a:t>in  extremely </a:t>
            </a:r>
            <a:r>
              <a:rPr dirty="0" sz="1400" spc="-5">
                <a:latin typeface="Carlito"/>
                <a:cs typeface="Carlito"/>
              </a:rPr>
              <a:t>compact portable</a:t>
            </a:r>
            <a:r>
              <a:rPr dirty="0" sz="1400" spc="-2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projects.</a:t>
            </a:r>
            <a:endParaRPr sz="1400">
              <a:latin typeface="Carlito"/>
              <a:cs typeface="Carlito"/>
            </a:endParaRPr>
          </a:p>
          <a:p>
            <a:pPr lvl="1" marL="255904" indent="-184785">
              <a:lnSpc>
                <a:spcPct val="100000"/>
              </a:lnSpc>
              <a:spcBef>
                <a:spcPts val="900"/>
              </a:spcBef>
              <a:buChar char="•"/>
              <a:tabLst>
                <a:tab pos="256540" algn="l"/>
              </a:tabLst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Specifications:</a:t>
            </a:r>
            <a:endParaRPr sz="20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1560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2 mm × 1.5 </a:t>
            </a:r>
            <a:r>
              <a:rPr dirty="0" sz="1400" spc="-5">
                <a:latin typeface="Carlito"/>
                <a:cs typeface="Carlito"/>
              </a:rPr>
              <a:t>mm </a:t>
            </a:r>
            <a:r>
              <a:rPr dirty="0" sz="1400">
                <a:latin typeface="Carlito"/>
                <a:cs typeface="Carlito"/>
              </a:rPr>
              <a:t>× 0.4</a:t>
            </a:r>
            <a:r>
              <a:rPr dirty="0" sz="1400" spc="-6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mm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9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Wide </a:t>
            </a:r>
            <a:r>
              <a:rPr dirty="0" sz="1400" spc="-5">
                <a:latin typeface="Carlito"/>
                <a:cs typeface="Carlito"/>
              </a:rPr>
              <a:t>Supply Range: </a:t>
            </a:r>
            <a:r>
              <a:rPr dirty="0" sz="1400">
                <a:latin typeface="Carlito"/>
                <a:cs typeface="Carlito"/>
              </a:rPr>
              <a:t>2.0 V to </a:t>
            </a:r>
            <a:r>
              <a:rPr dirty="0" sz="1400" spc="-5">
                <a:latin typeface="Carlito"/>
                <a:cs typeface="Carlito"/>
              </a:rPr>
              <a:t>5.5</a:t>
            </a:r>
            <a:r>
              <a:rPr dirty="0" sz="1400" spc="-55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V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2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 spc="-85">
                <a:latin typeface="Arial"/>
                <a:cs typeface="Arial"/>
              </a:rPr>
              <a:t>Low </a:t>
            </a:r>
            <a:r>
              <a:rPr dirty="0" sz="1400" spc="-45">
                <a:latin typeface="Arial"/>
                <a:cs typeface="Arial"/>
              </a:rPr>
              <a:t>Current </a:t>
            </a:r>
            <a:r>
              <a:rPr dirty="0" sz="1400" spc="-55">
                <a:latin typeface="Arial"/>
                <a:cs typeface="Arial"/>
              </a:rPr>
              <a:t>Consumption: </a:t>
            </a:r>
            <a:r>
              <a:rPr dirty="0" sz="1400" spc="-75">
                <a:latin typeface="Arial"/>
                <a:cs typeface="Arial"/>
              </a:rPr>
              <a:t>150 </a:t>
            </a:r>
            <a:r>
              <a:rPr dirty="0" sz="1400" spc="-80">
                <a:latin typeface="Arial"/>
                <a:cs typeface="Arial"/>
              </a:rPr>
              <a:t>μA </a:t>
            </a:r>
            <a:r>
              <a:rPr dirty="0" sz="1400" spc="-5">
                <a:latin typeface="Carlito"/>
                <a:cs typeface="Carlito"/>
              </a:rPr>
              <a:t>(Continuous-Conversion</a:t>
            </a:r>
            <a:r>
              <a:rPr dirty="0" sz="1400" spc="-55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Mode)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 spc="-5">
                <a:latin typeface="Carlito"/>
                <a:cs typeface="Carlito"/>
              </a:rPr>
              <a:t>Programmable Data Rate: </a:t>
            </a:r>
            <a:r>
              <a:rPr dirty="0" sz="1400">
                <a:latin typeface="Carlito"/>
                <a:cs typeface="Carlito"/>
              </a:rPr>
              <a:t>8 </a:t>
            </a:r>
            <a:r>
              <a:rPr dirty="0" sz="1400" spc="-5">
                <a:latin typeface="Carlito"/>
                <a:cs typeface="Carlito"/>
              </a:rPr>
              <a:t>SPS to 860</a:t>
            </a:r>
            <a:r>
              <a:rPr dirty="0" sz="1400" spc="-3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SPS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 spc="-5">
                <a:latin typeface="Carlito"/>
                <a:cs typeface="Carlito"/>
              </a:rPr>
              <a:t>Single-Cycle</a:t>
            </a:r>
            <a:r>
              <a:rPr dirty="0" sz="1400" spc="-1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Settling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95600" y="3589020"/>
            <a:ext cx="1973579" cy="1478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6" name="object 6"/>
            <p:cNvSpPr/>
            <p:nvPr/>
          </p:nvSpPr>
          <p:spPr>
            <a:xfrm>
              <a:off x="304800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3088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9476" y="304800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9476" y="323088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9476" y="361188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394447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94447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5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04800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4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3088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1188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4" h="9319260">
                  <a:moveTo>
                    <a:pt x="0" y="9319260"/>
                  </a:moveTo>
                  <a:lnTo>
                    <a:pt x="18287" y="9319260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50835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5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12735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394447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5" h="9319260">
                  <a:moveTo>
                    <a:pt x="0" y="9319260"/>
                  </a:moveTo>
                  <a:lnTo>
                    <a:pt x="18288" y="931926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04800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56375"/>
                  </a:moveTo>
                  <a:lnTo>
                    <a:pt x="18288" y="56375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18288" y="74663"/>
                  </a:lnTo>
                  <a:lnTo>
                    <a:pt x="74676" y="74663"/>
                  </a:lnTo>
                  <a:lnTo>
                    <a:pt x="74676" y="56375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2308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5">
                  <a:moveTo>
                    <a:pt x="56388" y="18288"/>
                  </a:moveTo>
                  <a:lnTo>
                    <a:pt x="38100" y="18288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38100" y="56388"/>
                  </a:lnTo>
                  <a:lnTo>
                    <a:pt x="56388" y="56388"/>
                  </a:lnTo>
                  <a:lnTo>
                    <a:pt x="56388" y="1828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6118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9476" y="9736835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9476" y="9698735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79476" y="9680447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7014972" y="18287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394448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0"/>
                  </a:moveTo>
                  <a:lnTo>
                    <a:pt x="56388" y="0"/>
                  </a:lnTo>
                  <a:lnTo>
                    <a:pt x="56388" y="56375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56388" y="74663"/>
                  </a:lnTo>
                  <a:lnTo>
                    <a:pt x="74676" y="74663"/>
                  </a:lnTo>
                  <a:lnTo>
                    <a:pt x="74676" y="56375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39444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388" y="0"/>
                  </a:moveTo>
                  <a:lnTo>
                    <a:pt x="18288" y="0"/>
                  </a:lnTo>
                  <a:lnTo>
                    <a:pt x="18288" y="18288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18288" y="56388"/>
                  </a:lnTo>
                  <a:lnTo>
                    <a:pt x="56388" y="56388"/>
                  </a:lnTo>
                  <a:lnTo>
                    <a:pt x="56388" y="18288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9444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876655"/>
            <a:ext cx="4264025" cy="147193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 spc="-5">
                <a:latin typeface="Carlito"/>
                <a:cs typeface="Carlito"/>
              </a:rPr>
              <a:t>Internal Low-Drift Voltage</a:t>
            </a:r>
            <a:r>
              <a:rPr dirty="0" sz="1400" spc="-15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Reference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 spc="-5">
                <a:latin typeface="Carlito"/>
                <a:cs typeface="Carlito"/>
              </a:rPr>
              <a:t>Internal</a:t>
            </a:r>
            <a:r>
              <a:rPr dirty="0" sz="1400" spc="-1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Oscillator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2C </a:t>
            </a:r>
            <a:r>
              <a:rPr dirty="0" sz="1400" spc="-5">
                <a:latin typeface="Carlito"/>
                <a:cs typeface="Carlito"/>
              </a:rPr>
              <a:t>Interface: </a:t>
            </a:r>
            <a:r>
              <a:rPr dirty="0" sz="1400">
                <a:latin typeface="Carlito"/>
                <a:cs typeface="Carlito"/>
              </a:rPr>
              <a:t>Four </a:t>
            </a:r>
            <a:r>
              <a:rPr dirty="0" sz="1400" spc="-5">
                <a:latin typeface="Carlito"/>
                <a:cs typeface="Carlito"/>
              </a:rPr>
              <a:t>Pin-Selectable</a:t>
            </a:r>
            <a:r>
              <a:rPr dirty="0" sz="1400" spc="-3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Addresses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Four </a:t>
            </a:r>
            <a:r>
              <a:rPr dirty="0" sz="1400" spc="-5">
                <a:latin typeface="Carlito"/>
                <a:cs typeface="Carlito"/>
              </a:rPr>
              <a:t>Single-Ended or </a:t>
            </a:r>
            <a:r>
              <a:rPr dirty="0" sz="1400">
                <a:latin typeface="Carlito"/>
                <a:cs typeface="Carlito"/>
              </a:rPr>
              <a:t>Two </a:t>
            </a:r>
            <a:r>
              <a:rPr dirty="0" sz="1400" spc="-5">
                <a:latin typeface="Carlito"/>
                <a:cs typeface="Carlito"/>
              </a:rPr>
              <a:t>Differential Inputs</a:t>
            </a:r>
            <a:r>
              <a:rPr dirty="0" sz="1400" spc="2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(ADS1115)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9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 spc="-5">
                <a:latin typeface="Carlito"/>
                <a:cs typeface="Carlito"/>
              </a:rPr>
              <a:t>Programmable Comparator (ADS1114 </a:t>
            </a:r>
            <a:r>
              <a:rPr dirty="0" sz="1400">
                <a:latin typeface="Carlito"/>
                <a:cs typeface="Carlito"/>
              </a:rPr>
              <a:t>and</a:t>
            </a:r>
            <a:r>
              <a:rPr dirty="0" sz="1400" spc="-1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ADS1115)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2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Operating </a:t>
            </a:r>
            <a:r>
              <a:rPr dirty="0" sz="1400" spc="-5">
                <a:latin typeface="Carlito"/>
                <a:cs typeface="Carlito"/>
              </a:rPr>
              <a:t>Temperature Range: </a:t>
            </a:r>
            <a:r>
              <a:rPr dirty="0" sz="1400" spc="-20">
                <a:latin typeface="Arial"/>
                <a:cs typeface="Arial"/>
              </a:rPr>
              <a:t>–</a:t>
            </a:r>
            <a:r>
              <a:rPr dirty="0" sz="1400" spc="-20">
                <a:latin typeface="Carlito"/>
                <a:cs typeface="Carlito"/>
              </a:rPr>
              <a:t>40°C </a:t>
            </a:r>
            <a:r>
              <a:rPr dirty="0" sz="1400">
                <a:latin typeface="Carlito"/>
                <a:cs typeface="Carlito"/>
              </a:rPr>
              <a:t>to</a:t>
            </a:r>
            <a:r>
              <a:rPr dirty="0" sz="1400" spc="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+125°C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3183762"/>
            <a:ext cx="168528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0" indent="-127635">
              <a:lnSpc>
                <a:spcPct val="100000"/>
              </a:lnSpc>
              <a:spcBef>
                <a:spcPts val="100"/>
              </a:spcBef>
              <a:buSzPct val="95000"/>
              <a:buChar char="•"/>
              <a:tabLst>
                <a:tab pos="140335" algn="l"/>
              </a:tabLst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Raspberry</a:t>
            </a:r>
            <a:r>
              <a:rPr dirty="0" u="heavy" sz="2000" spc="-5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Pi-4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604" y="5537109"/>
            <a:ext cx="5726430" cy="3562350"/>
          </a:xfrm>
          <a:prstGeom prst="rect">
            <a:avLst/>
          </a:prstGeom>
        </p:spPr>
        <p:txBody>
          <a:bodyPr wrap="square" lIns="0" tIns="55879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439"/>
              </a:spcBef>
              <a:buFont typeface="Symbol"/>
              <a:buChar char=""/>
              <a:tabLst>
                <a:tab pos="241300" algn="l"/>
              </a:tabLst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Description:</a:t>
            </a:r>
            <a:endParaRPr sz="2000">
              <a:latin typeface="Carlito"/>
              <a:cs typeface="Carlito"/>
            </a:endParaRPr>
          </a:p>
          <a:p>
            <a:pPr marL="240665" marR="5080" indent="1245235">
              <a:lnSpc>
                <a:spcPct val="108600"/>
              </a:lnSpc>
              <a:spcBef>
                <a:spcPts val="95"/>
              </a:spcBef>
            </a:pPr>
            <a:r>
              <a:rPr dirty="0" sz="1400">
                <a:latin typeface="Carlito"/>
                <a:cs typeface="Carlito"/>
              </a:rPr>
              <a:t>Raspberry </a:t>
            </a:r>
            <a:r>
              <a:rPr dirty="0" sz="1400" spc="-5">
                <a:latin typeface="Carlito"/>
                <a:cs typeface="Carlito"/>
              </a:rPr>
              <a:t>Pi </a:t>
            </a:r>
            <a:r>
              <a:rPr dirty="0" sz="1400">
                <a:latin typeface="Carlito"/>
                <a:cs typeface="Carlito"/>
              </a:rPr>
              <a:t>4 Model B is the </a:t>
            </a:r>
            <a:r>
              <a:rPr dirty="0" sz="1400" spc="-5">
                <a:latin typeface="Carlito"/>
                <a:cs typeface="Carlito"/>
              </a:rPr>
              <a:t>latest product </a:t>
            </a:r>
            <a:r>
              <a:rPr dirty="0" sz="1400" spc="-10">
                <a:latin typeface="Carlito"/>
                <a:cs typeface="Carlito"/>
              </a:rPr>
              <a:t>in </a:t>
            </a:r>
            <a:r>
              <a:rPr dirty="0" sz="1400">
                <a:latin typeface="Carlito"/>
                <a:cs typeface="Carlito"/>
              </a:rPr>
              <a:t>the </a:t>
            </a:r>
            <a:r>
              <a:rPr dirty="0" sz="1400" spc="-5">
                <a:latin typeface="Carlito"/>
                <a:cs typeface="Carlito"/>
              </a:rPr>
              <a:t>popular  </a:t>
            </a:r>
            <a:r>
              <a:rPr dirty="0" sz="1400">
                <a:latin typeface="Carlito"/>
                <a:cs typeface="Carlito"/>
              </a:rPr>
              <a:t>Raspberry </a:t>
            </a:r>
            <a:r>
              <a:rPr dirty="0" sz="1400" spc="-5">
                <a:latin typeface="Carlito"/>
                <a:cs typeface="Carlito"/>
              </a:rPr>
              <a:t>Pi </a:t>
            </a:r>
            <a:r>
              <a:rPr dirty="0" sz="1400">
                <a:latin typeface="Carlito"/>
                <a:cs typeface="Carlito"/>
              </a:rPr>
              <a:t>range </a:t>
            </a:r>
            <a:r>
              <a:rPr dirty="0" sz="1400" spc="-5">
                <a:latin typeface="Carlito"/>
                <a:cs typeface="Carlito"/>
              </a:rPr>
              <a:t>of computers. </a:t>
            </a:r>
            <a:r>
              <a:rPr dirty="0" sz="1400">
                <a:latin typeface="Carlito"/>
                <a:cs typeface="Carlito"/>
              </a:rPr>
              <a:t>It </a:t>
            </a:r>
            <a:r>
              <a:rPr dirty="0" sz="1400" spc="-5">
                <a:latin typeface="Carlito"/>
                <a:cs typeface="Carlito"/>
              </a:rPr>
              <a:t>offers </a:t>
            </a:r>
            <a:r>
              <a:rPr dirty="0" sz="1400">
                <a:latin typeface="Carlito"/>
                <a:cs typeface="Carlito"/>
              </a:rPr>
              <a:t>ground-breaking </a:t>
            </a:r>
            <a:r>
              <a:rPr dirty="0" sz="1400" spc="-5">
                <a:latin typeface="Carlito"/>
                <a:cs typeface="Carlito"/>
              </a:rPr>
              <a:t>increases </a:t>
            </a:r>
            <a:r>
              <a:rPr dirty="0" sz="1400">
                <a:latin typeface="Carlito"/>
                <a:cs typeface="Carlito"/>
              </a:rPr>
              <a:t>in  </a:t>
            </a:r>
            <a:r>
              <a:rPr dirty="0" sz="1400" spc="-5">
                <a:latin typeface="Carlito"/>
                <a:cs typeface="Carlito"/>
              </a:rPr>
              <a:t>processor speed, multimedia performance, </a:t>
            </a:r>
            <a:r>
              <a:rPr dirty="0" sz="1400">
                <a:latin typeface="Carlito"/>
                <a:cs typeface="Carlito"/>
              </a:rPr>
              <a:t>memory, </a:t>
            </a:r>
            <a:r>
              <a:rPr dirty="0" sz="1400" spc="-5">
                <a:latin typeface="Carlito"/>
                <a:cs typeface="Carlito"/>
              </a:rPr>
              <a:t>and connectivity  compared </a:t>
            </a:r>
            <a:r>
              <a:rPr dirty="0" sz="1400">
                <a:latin typeface="Carlito"/>
                <a:cs typeface="Carlito"/>
              </a:rPr>
              <a:t>to the </a:t>
            </a:r>
            <a:r>
              <a:rPr dirty="0" sz="1400" spc="-5">
                <a:latin typeface="Carlito"/>
                <a:cs typeface="Carlito"/>
              </a:rPr>
              <a:t>prior-generation Raspberry Pi </a:t>
            </a:r>
            <a:r>
              <a:rPr dirty="0" sz="1400">
                <a:latin typeface="Carlito"/>
                <a:cs typeface="Carlito"/>
              </a:rPr>
              <a:t>3 Model B+, </a:t>
            </a:r>
            <a:r>
              <a:rPr dirty="0" sz="1400" spc="-5">
                <a:latin typeface="Carlito"/>
                <a:cs typeface="Carlito"/>
              </a:rPr>
              <a:t>while </a:t>
            </a:r>
            <a:r>
              <a:rPr dirty="0" sz="1400">
                <a:latin typeface="Carlito"/>
                <a:cs typeface="Carlito"/>
              </a:rPr>
              <a:t>retaining  </a:t>
            </a:r>
            <a:r>
              <a:rPr dirty="0" sz="1400" spc="-5">
                <a:latin typeface="Carlito"/>
                <a:cs typeface="Carlito"/>
              </a:rPr>
              <a:t>backwards compatibility and similar power consumption. For the end</a:t>
            </a:r>
            <a:r>
              <a:rPr dirty="0" sz="1400" spc="11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user,</a:t>
            </a:r>
            <a:endParaRPr sz="1400">
              <a:latin typeface="Carlito"/>
              <a:cs typeface="Carlito"/>
            </a:endParaRPr>
          </a:p>
          <a:p>
            <a:pPr marL="240665" marR="444500">
              <a:lnSpc>
                <a:spcPts val="1830"/>
              </a:lnSpc>
              <a:spcBef>
                <a:spcPts val="80"/>
              </a:spcBef>
            </a:pPr>
            <a:r>
              <a:rPr dirty="0" sz="1400">
                <a:latin typeface="Carlito"/>
                <a:cs typeface="Carlito"/>
              </a:rPr>
              <a:t>Raspberry </a:t>
            </a:r>
            <a:r>
              <a:rPr dirty="0" sz="1400" spc="-5">
                <a:latin typeface="Carlito"/>
                <a:cs typeface="Carlito"/>
              </a:rPr>
              <a:t>Pi </a:t>
            </a:r>
            <a:r>
              <a:rPr dirty="0" sz="1400">
                <a:latin typeface="Carlito"/>
                <a:cs typeface="Carlito"/>
              </a:rPr>
              <a:t>4 Model B provides </a:t>
            </a:r>
            <a:r>
              <a:rPr dirty="0" sz="1400" spc="-5">
                <a:latin typeface="Carlito"/>
                <a:cs typeface="Carlito"/>
              </a:rPr>
              <a:t>desktop performance comparable </a:t>
            </a:r>
            <a:r>
              <a:rPr dirty="0" sz="1400">
                <a:latin typeface="Carlito"/>
                <a:cs typeface="Carlito"/>
              </a:rPr>
              <a:t>to  entry-level </a:t>
            </a:r>
            <a:r>
              <a:rPr dirty="0" sz="1400" spc="-5">
                <a:latin typeface="Carlito"/>
                <a:cs typeface="Carlito"/>
              </a:rPr>
              <a:t>x86 PC</a:t>
            </a:r>
            <a:r>
              <a:rPr dirty="0" sz="1400" spc="-3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systems.</a:t>
            </a:r>
            <a:endParaRPr sz="1400">
              <a:latin typeface="Carlito"/>
              <a:cs typeface="Carlito"/>
            </a:endParaRPr>
          </a:p>
          <a:p>
            <a:pPr lvl="1" marL="255904" indent="-184785">
              <a:lnSpc>
                <a:spcPct val="100000"/>
              </a:lnSpc>
              <a:spcBef>
                <a:spcPts val="810"/>
              </a:spcBef>
              <a:buChar char="•"/>
              <a:tabLst>
                <a:tab pos="256540" algn="l"/>
              </a:tabLst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Specifications:</a:t>
            </a:r>
            <a:endParaRPr sz="20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1560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 spc="-5">
                <a:latin typeface="Carlito"/>
                <a:cs typeface="Carlito"/>
              </a:rPr>
              <a:t>Broadcom BCM2711, Quad core Cortex-A72 </a:t>
            </a:r>
            <a:r>
              <a:rPr dirty="0" sz="1400">
                <a:latin typeface="Carlito"/>
                <a:cs typeface="Carlito"/>
              </a:rPr>
              <a:t>(ARM </a:t>
            </a:r>
            <a:r>
              <a:rPr dirty="0" sz="1400" spc="-5">
                <a:latin typeface="Carlito"/>
                <a:cs typeface="Carlito"/>
              </a:rPr>
              <a:t>v8) </a:t>
            </a:r>
            <a:r>
              <a:rPr dirty="0" sz="1400">
                <a:latin typeface="Carlito"/>
                <a:cs typeface="Carlito"/>
              </a:rPr>
              <a:t>64-bit </a:t>
            </a:r>
            <a:r>
              <a:rPr dirty="0" sz="1400" spc="-5">
                <a:latin typeface="Carlito"/>
                <a:cs typeface="Carlito"/>
              </a:rPr>
              <a:t>SoC </a:t>
            </a:r>
            <a:r>
              <a:rPr dirty="0" sz="1400">
                <a:latin typeface="Carlito"/>
                <a:cs typeface="Carlito"/>
              </a:rPr>
              <a:t>@</a:t>
            </a:r>
            <a:r>
              <a:rPr dirty="0" sz="1400" spc="35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1.5GHz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1GB, 2GB, 4GB </a:t>
            </a:r>
            <a:r>
              <a:rPr dirty="0" sz="1400" spc="-10">
                <a:latin typeface="Carlito"/>
                <a:cs typeface="Carlito"/>
              </a:rPr>
              <a:t>or </a:t>
            </a:r>
            <a:r>
              <a:rPr dirty="0" sz="1400" spc="-5">
                <a:latin typeface="Carlito"/>
                <a:cs typeface="Carlito"/>
              </a:rPr>
              <a:t>8GB LPDDR4-3200 SDRAM </a:t>
            </a:r>
            <a:r>
              <a:rPr dirty="0" sz="1400">
                <a:latin typeface="Carlito"/>
                <a:cs typeface="Carlito"/>
              </a:rPr>
              <a:t>(depending </a:t>
            </a:r>
            <a:r>
              <a:rPr dirty="0" sz="1400" spc="-5">
                <a:latin typeface="Carlito"/>
                <a:cs typeface="Carlito"/>
              </a:rPr>
              <a:t>on</a:t>
            </a:r>
            <a:r>
              <a:rPr dirty="0" sz="1400" spc="-1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model)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2.4 GHz </a:t>
            </a:r>
            <a:r>
              <a:rPr dirty="0" sz="1400" spc="-5">
                <a:latin typeface="Carlito"/>
                <a:cs typeface="Carlito"/>
              </a:rPr>
              <a:t>and </a:t>
            </a:r>
            <a:r>
              <a:rPr dirty="0" sz="1400">
                <a:latin typeface="Carlito"/>
                <a:cs typeface="Carlito"/>
              </a:rPr>
              <a:t>5.0 GHz </a:t>
            </a:r>
            <a:r>
              <a:rPr dirty="0" sz="1400" spc="-5">
                <a:latin typeface="Carlito"/>
                <a:cs typeface="Carlito"/>
              </a:rPr>
              <a:t>IEEE 802.11ac wireless, Bluetooth </a:t>
            </a:r>
            <a:r>
              <a:rPr dirty="0" sz="1400">
                <a:latin typeface="Carlito"/>
                <a:cs typeface="Carlito"/>
              </a:rPr>
              <a:t>5.0,</a:t>
            </a:r>
            <a:r>
              <a:rPr dirty="0" sz="1400" spc="-2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BLE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29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Gigabit</a:t>
            </a:r>
            <a:r>
              <a:rPr dirty="0" sz="1400" spc="-1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Ethernet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28950" y="3697223"/>
            <a:ext cx="1714500" cy="1714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7" name="object 7"/>
            <p:cNvSpPr/>
            <p:nvPr/>
          </p:nvSpPr>
          <p:spPr>
            <a:xfrm>
              <a:off x="304800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3088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9476" y="304800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9476" y="323088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79476" y="361188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94447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394447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5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4800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4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3088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1188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4" h="9319260">
                  <a:moveTo>
                    <a:pt x="0" y="9319260"/>
                  </a:moveTo>
                  <a:lnTo>
                    <a:pt x="18287" y="9319260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50835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5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412735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394447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5" h="9319260">
                  <a:moveTo>
                    <a:pt x="0" y="9319260"/>
                  </a:moveTo>
                  <a:lnTo>
                    <a:pt x="18288" y="931926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04800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56375"/>
                  </a:moveTo>
                  <a:lnTo>
                    <a:pt x="18288" y="56375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18288" y="74663"/>
                  </a:lnTo>
                  <a:lnTo>
                    <a:pt x="74676" y="74663"/>
                  </a:lnTo>
                  <a:lnTo>
                    <a:pt x="74676" y="56375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2308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5">
                  <a:moveTo>
                    <a:pt x="56388" y="18288"/>
                  </a:moveTo>
                  <a:lnTo>
                    <a:pt x="38100" y="18288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38100" y="56388"/>
                  </a:lnTo>
                  <a:lnTo>
                    <a:pt x="56388" y="56388"/>
                  </a:lnTo>
                  <a:lnTo>
                    <a:pt x="56388" y="1828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6118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9476" y="9736835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79476" y="9698735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79476" y="9680447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7014972" y="18287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394448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0"/>
                  </a:moveTo>
                  <a:lnTo>
                    <a:pt x="56388" y="0"/>
                  </a:lnTo>
                  <a:lnTo>
                    <a:pt x="56388" y="56375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56388" y="74663"/>
                  </a:lnTo>
                  <a:lnTo>
                    <a:pt x="74676" y="74663"/>
                  </a:lnTo>
                  <a:lnTo>
                    <a:pt x="74676" y="56375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9444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388" y="0"/>
                  </a:moveTo>
                  <a:lnTo>
                    <a:pt x="18288" y="0"/>
                  </a:lnTo>
                  <a:lnTo>
                    <a:pt x="18288" y="18288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18288" y="56388"/>
                  </a:lnTo>
                  <a:lnTo>
                    <a:pt x="56388" y="56388"/>
                  </a:lnTo>
                  <a:lnTo>
                    <a:pt x="56388" y="18288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39444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876655"/>
            <a:ext cx="5713095" cy="3389629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2 USB 3.0 ports; 2 USB 2.0</a:t>
            </a:r>
            <a:r>
              <a:rPr dirty="0" sz="1400" spc="-6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ports.</a:t>
            </a:r>
            <a:endParaRPr sz="1400">
              <a:latin typeface="Carlito"/>
              <a:cs typeface="Carlito"/>
            </a:endParaRPr>
          </a:p>
          <a:p>
            <a:pPr marL="240665" marR="5080" indent="-228600">
              <a:lnSpc>
                <a:spcPct val="108600"/>
              </a:lnSpc>
              <a:spcBef>
                <a:spcPts val="70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Raspberry </a:t>
            </a:r>
            <a:r>
              <a:rPr dirty="0" sz="1400" spc="-5">
                <a:latin typeface="Carlito"/>
                <a:cs typeface="Carlito"/>
              </a:rPr>
              <a:t>Pi standard </a:t>
            </a:r>
            <a:r>
              <a:rPr dirty="0" sz="1400">
                <a:latin typeface="Carlito"/>
                <a:cs typeface="Carlito"/>
              </a:rPr>
              <a:t>40 pin </a:t>
            </a:r>
            <a:r>
              <a:rPr dirty="0" sz="1400" spc="-5">
                <a:latin typeface="Carlito"/>
                <a:cs typeface="Carlito"/>
              </a:rPr>
              <a:t>GPIO </a:t>
            </a:r>
            <a:r>
              <a:rPr dirty="0" sz="1400">
                <a:latin typeface="Carlito"/>
                <a:cs typeface="Carlito"/>
              </a:rPr>
              <a:t>header </a:t>
            </a:r>
            <a:r>
              <a:rPr dirty="0" sz="1400" spc="-5">
                <a:latin typeface="Carlito"/>
                <a:cs typeface="Carlito"/>
              </a:rPr>
              <a:t>(fully backwards compatible with  previous boards)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2 × micro-HDMI </a:t>
            </a:r>
            <a:r>
              <a:rPr dirty="0" sz="1400" spc="-5">
                <a:latin typeface="Carlito"/>
                <a:cs typeface="Carlito"/>
              </a:rPr>
              <a:t>ports (up </a:t>
            </a:r>
            <a:r>
              <a:rPr dirty="0" sz="1400">
                <a:latin typeface="Carlito"/>
                <a:cs typeface="Carlito"/>
              </a:rPr>
              <a:t>to 4kp60</a:t>
            </a:r>
            <a:r>
              <a:rPr dirty="0" sz="1400" spc="-3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supported)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2-lane </a:t>
            </a:r>
            <a:r>
              <a:rPr dirty="0" sz="1400" spc="-5">
                <a:latin typeface="Carlito"/>
                <a:cs typeface="Carlito"/>
              </a:rPr>
              <a:t>MIPI DSI display</a:t>
            </a:r>
            <a:r>
              <a:rPr dirty="0" sz="1400" spc="-8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port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9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2-lane </a:t>
            </a:r>
            <a:r>
              <a:rPr dirty="0" sz="1400" spc="-5">
                <a:latin typeface="Carlito"/>
                <a:cs typeface="Carlito"/>
              </a:rPr>
              <a:t>MIPI CSI camera</a:t>
            </a:r>
            <a:r>
              <a:rPr dirty="0" sz="1400" spc="-7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port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2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4-pole </a:t>
            </a:r>
            <a:r>
              <a:rPr dirty="0" sz="1400" spc="-5">
                <a:latin typeface="Carlito"/>
                <a:cs typeface="Carlito"/>
              </a:rPr>
              <a:t>stereo audio and </a:t>
            </a:r>
            <a:r>
              <a:rPr dirty="0" sz="1400">
                <a:latin typeface="Carlito"/>
                <a:cs typeface="Carlito"/>
              </a:rPr>
              <a:t>composite </a:t>
            </a:r>
            <a:r>
              <a:rPr dirty="0" sz="1400" spc="-5">
                <a:latin typeface="Carlito"/>
                <a:cs typeface="Carlito"/>
              </a:rPr>
              <a:t>video</a:t>
            </a:r>
            <a:r>
              <a:rPr dirty="0" sz="1400" spc="-4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port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 spc="-5">
                <a:latin typeface="Carlito"/>
                <a:cs typeface="Carlito"/>
              </a:rPr>
              <a:t>H.265 </a:t>
            </a:r>
            <a:r>
              <a:rPr dirty="0" sz="1400">
                <a:latin typeface="Carlito"/>
                <a:cs typeface="Carlito"/>
              </a:rPr>
              <a:t>(4kp60 </a:t>
            </a:r>
            <a:r>
              <a:rPr dirty="0" sz="1400" spc="-5">
                <a:latin typeface="Carlito"/>
                <a:cs typeface="Carlito"/>
              </a:rPr>
              <a:t>decode), H264 </a:t>
            </a:r>
            <a:r>
              <a:rPr dirty="0" sz="1400">
                <a:latin typeface="Carlito"/>
                <a:cs typeface="Carlito"/>
              </a:rPr>
              <a:t>(1080p60 decode, </a:t>
            </a:r>
            <a:r>
              <a:rPr dirty="0" sz="1400" spc="-5">
                <a:latin typeface="Carlito"/>
                <a:cs typeface="Carlito"/>
              </a:rPr>
              <a:t>1080p30</a:t>
            </a:r>
            <a:r>
              <a:rPr dirty="0" sz="1400" spc="-6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encode)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9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OpenGL </a:t>
            </a:r>
            <a:r>
              <a:rPr dirty="0" sz="1400" spc="-5">
                <a:latin typeface="Carlito"/>
                <a:cs typeface="Carlito"/>
              </a:rPr>
              <a:t>ES 3.1, Vulkan</a:t>
            </a:r>
            <a:r>
              <a:rPr dirty="0" sz="1400" spc="-15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1.0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Micro-SD </a:t>
            </a:r>
            <a:r>
              <a:rPr dirty="0" sz="1400" spc="-5">
                <a:latin typeface="Carlito"/>
                <a:cs typeface="Carlito"/>
              </a:rPr>
              <a:t>card slot for </a:t>
            </a:r>
            <a:r>
              <a:rPr dirty="0" sz="1400">
                <a:latin typeface="Carlito"/>
                <a:cs typeface="Carlito"/>
              </a:rPr>
              <a:t>loading </a:t>
            </a:r>
            <a:r>
              <a:rPr dirty="0" sz="1400" spc="-5">
                <a:latin typeface="Carlito"/>
                <a:cs typeface="Carlito"/>
              </a:rPr>
              <a:t>operating </a:t>
            </a:r>
            <a:r>
              <a:rPr dirty="0" sz="1400">
                <a:latin typeface="Carlito"/>
                <a:cs typeface="Carlito"/>
              </a:rPr>
              <a:t>system </a:t>
            </a:r>
            <a:r>
              <a:rPr dirty="0" sz="1400" spc="-5">
                <a:latin typeface="Carlito"/>
                <a:cs typeface="Carlito"/>
              </a:rPr>
              <a:t>and </a:t>
            </a:r>
            <a:r>
              <a:rPr dirty="0" sz="1400">
                <a:latin typeface="Carlito"/>
                <a:cs typeface="Carlito"/>
              </a:rPr>
              <a:t>data</a:t>
            </a:r>
            <a:r>
              <a:rPr dirty="0" sz="1400" spc="-3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storage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9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5V </a:t>
            </a:r>
            <a:r>
              <a:rPr dirty="0" sz="1400" spc="-5">
                <a:latin typeface="Carlito"/>
                <a:cs typeface="Carlito"/>
              </a:rPr>
              <a:t>DC </a:t>
            </a:r>
            <a:r>
              <a:rPr dirty="0" sz="1400">
                <a:latin typeface="Carlito"/>
                <a:cs typeface="Carlito"/>
              </a:rPr>
              <a:t>via USB-C </a:t>
            </a:r>
            <a:r>
              <a:rPr dirty="0" sz="1400" spc="-5">
                <a:latin typeface="Carlito"/>
                <a:cs typeface="Carlito"/>
              </a:rPr>
              <a:t>connector (minimum</a:t>
            </a:r>
            <a:r>
              <a:rPr dirty="0" sz="1400" spc="-4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3A*)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5V </a:t>
            </a:r>
            <a:r>
              <a:rPr dirty="0" sz="1400" spc="-5">
                <a:latin typeface="Carlito"/>
                <a:cs typeface="Carlito"/>
              </a:rPr>
              <a:t>DC </a:t>
            </a:r>
            <a:r>
              <a:rPr dirty="0" sz="1400">
                <a:latin typeface="Carlito"/>
                <a:cs typeface="Carlito"/>
              </a:rPr>
              <a:t>via </a:t>
            </a:r>
            <a:r>
              <a:rPr dirty="0" sz="1400" spc="-5">
                <a:latin typeface="Carlito"/>
                <a:cs typeface="Carlito"/>
              </a:rPr>
              <a:t>GPIO header (minimum</a:t>
            </a:r>
            <a:r>
              <a:rPr dirty="0" sz="1400" spc="-25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3A*)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Power </a:t>
            </a:r>
            <a:r>
              <a:rPr dirty="0" sz="1400" spc="-5">
                <a:latin typeface="Carlito"/>
                <a:cs typeface="Carlito"/>
              </a:rPr>
              <a:t>over </a:t>
            </a:r>
            <a:r>
              <a:rPr dirty="0" sz="1400">
                <a:latin typeface="Carlito"/>
                <a:cs typeface="Carlito"/>
              </a:rPr>
              <a:t>Ethernet </a:t>
            </a:r>
            <a:r>
              <a:rPr dirty="0" sz="1400" spc="-5">
                <a:latin typeface="Carlito"/>
                <a:cs typeface="Carlito"/>
              </a:rPr>
              <a:t>(PoE) enabled (requires </a:t>
            </a:r>
            <a:r>
              <a:rPr dirty="0" sz="1400">
                <a:latin typeface="Carlito"/>
                <a:cs typeface="Carlito"/>
              </a:rPr>
              <a:t>separate </a:t>
            </a:r>
            <a:r>
              <a:rPr dirty="0" sz="1400" spc="-5">
                <a:latin typeface="Carlito"/>
                <a:cs typeface="Carlito"/>
              </a:rPr>
              <a:t>PoE</a:t>
            </a:r>
            <a:r>
              <a:rPr dirty="0" sz="1400" spc="-2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HAT)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Operating </a:t>
            </a:r>
            <a:r>
              <a:rPr dirty="0" sz="1400" spc="-5">
                <a:latin typeface="Carlito"/>
                <a:cs typeface="Carlito"/>
              </a:rPr>
              <a:t>temperature: </a:t>
            </a:r>
            <a:r>
              <a:rPr dirty="0" sz="1400">
                <a:latin typeface="Carlito"/>
                <a:cs typeface="Carlito"/>
              </a:rPr>
              <a:t>0 </a:t>
            </a:r>
            <a:r>
              <a:rPr dirty="0" sz="1400" spc="-80">
                <a:latin typeface="Arial"/>
                <a:cs typeface="Arial"/>
              </a:rPr>
              <a:t>– </a:t>
            </a:r>
            <a:r>
              <a:rPr dirty="0" sz="1400">
                <a:latin typeface="Carlito"/>
                <a:cs typeface="Carlito"/>
              </a:rPr>
              <a:t>50 degrees C</a:t>
            </a:r>
            <a:r>
              <a:rPr dirty="0" sz="1400" spc="-55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ambie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6416" y="5128894"/>
            <a:ext cx="5981065" cy="6350"/>
          </a:xfrm>
          <a:custGeom>
            <a:avLst/>
            <a:gdLst/>
            <a:ahLst/>
            <a:cxnLst/>
            <a:rect l="l" t="t" r="r" b="b"/>
            <a:pathLst>
              <a:path w="5981065" h="6350">
                <a:moveTo>
                  <a:pt x="5981065" y="0"/>
                </a:moveTo>
                <a:lnTo>
                  <a:pt x="0" y="0"/>
                </a:lnTo>
                <a:lnTo>
                  <a:pt x="0" y="6096"/>
                </a:lnTo>
                <a:lnTo>
                  <a:pt x="5981065" y="6096"/>
                </a:lnTo>
                <a:lnTo>
                  <a:pt x="5981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6416" y="5996304"/>
            <a:ext cx="5981065" cy="6350"/>
          </a:xfrm>
          <a:custGeom>
            <a:avLst/>
            <a:gdLst/>
            <a:ahLst/>
            <a:cxnLst/>
            <a:rect l="l" t="t" r="r" b="b"/>
            <a:pathLst>
              <a:path w="5981065" h="6350">
                <a:moveTo>
                  <a:pt x="5981065" y="0"/>
                </a:moveTo>
                <a:lnTo>
                  <a:pt x="0" y="0"/>
                </a:lnTo>
                <a:lnTo>
                  <a:pt x="0" y="6096"/>
                </a:lnTo>
                <a:lnTo>
                  <a:pt x="5981065" y="6096"/>
                </a:lnTo>
                <a:lnTo>
                  <a:pt x="5981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2024" y="5491353"/>
            <a:ext cx="5649595" cy="1480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400" spc="-5" b="1" i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TESTING </a:t>
            </a:r>
            <a:r>
              <a:rPr dirty="0" u="heavy" sz="2400" b="1" i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AND UNDERSTANDING</a:t>
            </a:r>
            <a:r>
              <a:rPr dirty="0" u="heavy" sz="2400" spc="-95" b="1" i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2400" b="1" i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CIRCUITARY</a:t>
            </a:r>
            <a:endParaRPr sz="2400">
              <a:latin typeface="Carlito"/>
              <a:cs typeface="Carlito"/>
            </a:endParaRPr>
          </a:p>
          <a:p>
            <a:pPr marL="309245" indent="-228600">
              <a:lnSpc>
                <a:spcPct val="100000"/>
              </a:lnSpc>
              <a:spcBef>
                <a:spcPts val="1860"/>
              </a:spcBef>
              <a:buFont typeface="Symbol"/>
              <a:buChar char=""/>
              <a:tabLst>
                <a:tab pos="309880" algn="l"/>
              </a:tabLst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CIRCUIT DIAGRAMS </a:t>
            </a:r>
            <a:r>
              <a:rPr dirty="0" u="heavy" sz="200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FOR </a:t>
            </a: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TESTING: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"/>
            </a:pPr>
            <a:endParaRPr sz="1950">
              <a:latin typeface="Carlito"/>
              <a:cs typeface="Carlito"/>
            </a:endParaRPr>
          </a:p>
          <a:p>
            <a:pPr marL="309245" indent="-228600">
              <a:lnSpc>
                <a:spcPct val="100000"/>
              </a:lnSpc>
              <a:buFont typeface="Symbol"/>
              <a:buChar char=""/>
              <a:tabLst>
                <a:tab pos="309245" algn="l"/>
                <a:tab pos="309880" algn="l"/>
              </a:tabLst>
            </a:pPr>
            <a:r>
              <a:rPr dirty="0" u="heavy" sz="1600" spc="-1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LCD</a:t>
            </a:r>
            <a:r>
              <a:rPr dirty="0" u="heavy" sz="16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TESTING: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7" name="object 7"/>
            <p:cNvSpPr/>
            <p:nvPr/>
          </p:nvSpPr>
          <p:spPr>
            <a:xfrm>
              <a:off x="304800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3088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9476" y="304800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9476" y="323088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79476" y="361188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94447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394447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5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4800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4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3088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1188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4" h="9319260">
                  <a:moveTo>
                    <a:pt x="0" y="9319260"/>
                  </a:moveTo>
                  <a:lnTo>
                    <a:pt x="18287" y="9319260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50835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5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412735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394447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5" h="9319260">
                  <a:moveTo>
                    <a:pt x="0" y="9319260"/>
                  </a:moveTo>
                  <a:lnTo>
                    <a:pt x="18288" y="931926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04800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56375"/>
                  </a:moveTo>
                  <a:lnTo>
                    <a:pt x="18288" y="56375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18288" y="74663"/>
                  </a:lnTo>
                  <a:lnTo>
                    <a:pt x="74676" y="74663"/>
                  </a:lnTo>
                  <a:lnTo>
                    <a:pt x="74676" y="56375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2308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5">
                  <a:moveTo>
                    <a:pt x="56388" y="18288"/>
                  </a:moveTo>
                  <a:lnTo>
                    <a:pt x="38100" y="18288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38100" y="56388"/>
                  </a:lnTo>
                  <a:lnTo>
                    <a:pt x="56388" y="56388"/>
                  </a:lnTo>
                  <a:lnTo>
                    <a:pt x="56388" y="1828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6118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9476" y="9736835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79476" y="9698735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79476" y="9680447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7014972" y="18287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394448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0"/>
                  </a:moveTo>
                  <a:lnTo>
                    <a:pt x="56388" y="0"/>
                  </a:lnTo>
                  <a:lnTo>
                    <a:pt x="56388" y="56375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56388" y="74663"/>
                  </a:lnTo>
                  <a:lnTo>
                    <a:pt x="74676" y="74663"/>
                  </a:lnTo>
                  <a:lnTo>
                    <a:pt x="74676" y="56375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9444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388" y="0"/>
                  </a:moveTo>
                  <a:lnTo>
                    <a:pt x="18288" y="0"/>
                  </a:lnTo>
                  <a:lnTo>
                    <a:pt x="18288" y="18288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18288" y="56388"/>
                  </a:lnTo>
                  <a:lnTo>
                    <a:pt x="56388" y="56388"/>
                  </a:lnTo>
                  <a:lnTo>
                    <a:pt x="56388" y="18288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39444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5127" y="947927"/>
            <a:ext cx="5808726" cy="3565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4" name="object 4"/>
            <p:cNvSpPr/>
            <p:nvPr/>
          </p:nvSpPr>
          <p:spPr>
            <a:xfrm>
              <a:off x="304800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23088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79476" y="304800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79476" y="323088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9476" y="361188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394447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394447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5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04800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4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23088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1188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4" h="9319260">
                  <a:moveTo>
                    <a:pt x="0" y="9319260"/>
                  </a:moveTo>
                  <a:lnTo>
                    <a:pt x="18287" y="9319260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450835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5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412735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394447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5" h="9319260">
                  <a:moveTo>
                    <a:pt x="0" y="9319260"/>
                  </a:moveTo>
                  <a:lnTo>
                    <a:pt x="18288" y="931926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04800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56375"/>
                  </a:moveTo>
                  <a:lnTo>
                    <a:pt x="18288" y="56375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18288" y="74663"/>
                  </a:lnTo>
                  <a:lnTo>
                    <a:pt x="74676" y="74663"/>
                  </a:lnTo>
                  <a:lnTo>
                    <a:pt x="74676" y="56375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2308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5">
                  <a:moveTo>
                    <a:pt x="56388" y="18288"/>
                  </a:moveTo>
                  <a:lnTo>
                    <a:pt x="38100" y="18288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38100" y="56388"/>
                  </a:lnTo>
                  <a:lnTo>
                    <a:pt x="56388" y="56388"/>
                  </a:lnTo>
                  <a:lnTo>
                    <a:pt x="56388" y="1828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6118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9476" y="9736835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79476" y="9698735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9476" y="9680447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7014972" y="18287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394448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0"/>
                  </a:moveTo>
                  <a:lnTo>
                    <a:pt x="56388" y="0"/>
                  </a:lnTo>
                  <a:lnTo>
                    <a:pt x="56388" y="56375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56388" y="74663"/>
                  </a:lnTo>
                  <a:lnTo>
                    <a:pt x="74676" y="74663"/>
                  </a:lnTo>
                  <a:lnTo>
                    <a:pt x="74676" y="56375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39444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388" y="0"/>
                  </a:moveTo>
                  <a:lnTo>
                    <a:pt x="18288" y="0"/>
                  </a:lnTo>
                  <a:lnTo>
                    <a:pt x="18288" y="18288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18288" y="56388"/>
                  </a:lnTo>
                  <a:lnTo>
                    <a:pt x="56388" y="56388"/>
                  </a:lnTo>
                  <a:lnTo>
                    <a:pt x="56388" y="18288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39444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3304" y="949452"/>
            <a:ext cx="4095750" cy="3146425"/>
            <a:chOff x="1143304" y="949452"/>
            <a:chExt cx="4095750" cy="3146425"/>
          </a:xfrm>
        </p:grpSpPr>
        <p:sp>
          <p:nvSpPr>
            <p:cNvPr id="3" name="object 3"/>
            <p:cNvSpPr/>
            <p:nvPr/>
          </p:nvSpPr>
          <p:spPr>
            <a:xfrm>
              <a:off x="1143304" y="4081906"/>
              <a:ext cx="4095750" cy="13970"/>
            </a:xfrm>
            <a:custGeom>
              <a:avLst/>
              <a:gdLst/>
              <a:ahLst/>
              <a:cxnLst/>
              <a:rect l="l" t="t" r="r" b="b"/>
              <a:pathLst>
                <a:path w="4095750" h="13970">
                  <a:moveTo>
                    <a:pt x="4095623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4095623" y="13715"/>
                  </a:lnTo>
                  <a:lnTo>
                    <a:pt x="40956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76528" y="949452"/>
              <a:ext cx="4030217" cy="30899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143304" y="4207764"/>
            <a:ext cx="4057523" cy="3128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7" name="object 7"/>
            <p:cNvSpPr/>
            <p:nvPr/>
          </p:nvSpPr>
          <p:spPr>
            <a:xfrm>
              <a:off x="304800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3088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9476" y="304800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9476" y="323088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79476" y="361188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94447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394447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5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4800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4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3088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1188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4" h="9319260">
                  <a:moveTo>
                    <a:pt x="0" y="9319260"/>
                  </a:moveTo>
                  <a:lnTo>
                    <a:pt x="18287" y="9319260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50835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5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412735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394447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5" h="9319260">
                  <a:moveTo>
                    <a:pt x="0" y="9319260"/>
                  </a:moveTo>
                  <a:lnTo>
                    <a:pt x="18288" y="931926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04800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56375"/>
                  </a:moveTo>
                  <a:lnTo>
                    <a:pt x="18288" y="56375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18288" y="74663"/>
                  </a:lnTo>
                  <a:lnTo>
                    <a:pt x="74676" y="74663"/>
                  </a:lnTo>
                  <a:lnTo>
                    <a:pt x="74676" y="56375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2308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5">
                  <a:moveTo>
                    <a:pt x="56388" y="18288"/>
                  </a:moveTo>
                  <a:lnTo>
                    <a:pt x="38100" y="18288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38100" y="56388"/>
                  </a:lnTo>
                  <a:lnTo>
                    <a:pt x="56388" y="56388"/>
                  </a:lnTo>
                  <a:lnTo>
                    <a:pt x="56388" y="1828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6118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9476" y="9736835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79476" y="9698735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79476" y="9680447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7014972" y="18287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394448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0"/>
                  </a:moveTo>
                  <a:lnTo>
                    <a:pt x="56388" y="0"/>
                  </a:lnTo>
                  <a:lnTo>
                    <a:pt x="56388" y="56375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56388" y="74663"/>
                  </a:lnTo>
                  <a:lnTo>
                    <a:pt x="74676" y="74663"/>
                  </a:lnTo>
                  <a:lnTo>
                    <a:pt x="74676" y="56375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9444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388" y="0"/>
                  </a:moveTo>
                  <a:lnTo>
                    <a:pt x="18288" y="0"/>
                  </a:lnTo>
                  <a:lnTo>
                    <a:pt x="18288" y="18288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18288" y="56388"/>
                  </a:lnTo>
                  <a:lnTo>
                    <a:pt x="56388" y="56388"/>
                  </a:lnTo>
                  <a:lnTo>
                    <a:pt x="56388" y="18288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39444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903477"/>
            <a:ext cx="13049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9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u="heavy" sz="16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PH</a:t>
            </a:r>
            <a:r>
              <a:rPr dirty="0" u="heavy" sz="1600" spc="-6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16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TESTING: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05127" y="1205483"/>
            <a:ext cx="5420106" cy="3007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05127" y="4270247"/>
            <a:ext cx="5442966" cy="3792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6" name="object 6"/>
            <p:cNvSpPr/>
            <p:nvPr/>
          </p:nvSpPr>
          <p:spPr>
            <a:xfrm>
              <a:off x="304800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3088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9476" y="304800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9476" y="323088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9476" y="361188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394447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94447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5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04800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4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3088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1188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4" h="9319260">
                  <a:moveTo>
                    <a:pt x="0" y="9319260"/>
                  </a:moveTo>
                  <a:lnTo>
                    <a:pt x="18287" y="9319260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50835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5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12735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394447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5" h="9319260">
                  <a:moveTo>
                    <a:pt x="0" y="9319260"/>
                  </a:moveTo>
                  <a:lnTo>
                    <a:pt x="18288" y="931926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04800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56375"/>
                  </a:moveTo>
                  <a:lnTo>
                    <a:pt x="18288" y="56375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18288" y="74663"/>
                  </a:lnTo>
                  <a:lnTo>
                    <a:pt x="74676" y="74663"/>
                  </a:lnTo>
                  <a:lnTo>
                    <a:pt x="74676" y="56375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2308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5">
                  <a:moveTo>
                    <a:pt x="56388" y="18288"/>
                  </a:moveTo>
                  <a:lnTo>
                    <a:pt x="38100" y="18288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38100" y="56388"/>
                  </a:lnTo>
                  <a:lnTo>
                    <a:pt x="56388" y="56388"/>
                  </a:lnTo>
                  <a:lnTo>
                    <a:pt x="56388" y="1828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6118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9476" y="9736835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9476" y="9698735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79476" y="9680447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7014972" y="18287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394448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0"/>
                  </a:moveTo>
                  <a:lnTo>
                    <a:pt x="56388" y="0"/>
                  </a:lnTo>
                  <a:lnTo>
                    <a:pt x="56388" y="56375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56388" y="74663"/>
                  </a:lnTo>
                  <a:lnTo>
                    <a:pt x="74676" y="74663"/>
                  </a:lnTo>
                  <a:lnTo>
                    <a:pt x="74676" y="56375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39444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388" y="0"/>
                  </a:moveTo>
                  <a:lnTo>
                    <a:pt x="18288" y="0"/>
                  </a:lnTo>
                  <a:lnTo>
                    <a:pt x="18288" y="18288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18288" y="56388"/>
                  </a:lnTo>
                  <a:lnTo>
                    <a:pt x="56388" y="56388"/>
                  </a:lnTo>
                  <a:lnTo>
                    <a:pt x="56388" y="18288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9444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3566" y="5154802"/>
            <a:ext cx="5523865" cy="6350"/>
          </a:xfrm>
          <a:custGeom>
            <a:avLst/>
            <a:gdLst/>
            <a:ahLst/>
            <a:cxnLst/>
            <a:rect l="l" t="t" r="r" b="b"/>
            <a:pathLst>
              <a:path w="5523865" h="6350">
                <a:moveTo>
                  <a:pt x="5523865" y="0"/>
                </a:moveTo>
                <a:lnTo>
                  <a:pt x="0" y="0"/>
                </a:lnTo>
                <a:lnTo>
                  <a:pt x="0" y="6096"/>
                </a:lnTo>
                <a:lnTo>
                  <a:pt x="5523865" y="6096"/>
                </a:lnTo>
                <a:lnTo>
                  <a:pt x="55238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30604" y="5413629"/>
            <a:ext cx="21913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9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u="heavy" sz="1600" spc="-1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WATERFLOW</a:t>
            </a:r>
            <a:r>
              <a:rPr dirty="0" u="heavy" sz="1600" spc="-3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16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TESTING: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86839" y="947927"/>
            <a:ext cx="5564886" cy="4147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86839" y="5715000"/>
            <a:ext cx="5814822" cy="33642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7" name="object 7"/>
            <p:cNvSpPr/>
            <p:nvPr/>
          </p:nvSpPr>
          <p:spPr>
            <a:xfrm>
              <a:off x="304800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3088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9476" y="304800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9476" y="323088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79476" y="361188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94447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394447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5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4800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4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3088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1188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4" h="9319260">
                  <a:moveTo>
                    <a:pt x="0" y="9319260"/>
                  </a:moveTo>
                  <a:lnTo>
                    <a:pt x="18287" y="9319260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50835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5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412735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394447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5" h="9319260">
                  <a:moveTo>
                    <a:pt x="0" y="9319260"/>
                  </a:moveTo>
                  <a:lnTo>
                    <a:pt x="18288" y="931926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04800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56375"/>
                  </a:moveTo>
                  <a:lnTo>
                    <a:pt x="18288" y="56375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18288" y="74663"/>
                  </a:lnTo>
                  <a:lnTo>
                    <a:pt x="74676" y="74663"/>
                  </a:lnTo>
                  <a:lnTo>
                    <a:pt x="74676" y="56375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2308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5">
                  <a:moveTo>
                    <a:pt x="56388" y="18288"/>
                  </a:moveTo>
                  <a:lnTo>
                    <a:pt x="38100" y="18288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38100" y="56388"/>
                  </a:lnTo>
                  <a:lnTo>
                    <a:pt x="56388" y="56388"/>
                  </a:lnTo>
                  <a:lnTo>
                    <a:pt x="56388" y="1828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6118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9476" y="9736835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79476" y="9698735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79476" y="9680447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7014972" y="18287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394448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0"/>
                  </a:moveTo>
                  <a:lnTo>
                    <a:pt x="56388" y="0"/>
                  </a:lnTo>
                  <a:lnTo>
                    <a:pt x="56388" y="56375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56388" y="74663"/>
                  </a:lnTo>
                  <a:lnTo>
                    <a:pt x="74676" y="74663"/>
                  </a:lnTo>
                  <a:lnTo>
                    <a:pt x="74676" y="56375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9444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388" y="0"/>
                  </a:moveTo>
                  <a:lnTo>
                    <a:pt x="18288" y="0"/>
                  </a:lnTo>
                  <a:lnTo>
                    <a:pt x="18288" y="18288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18288" y="56388"/>
                  </a:lnTo>
                  <a:lnTo>
                    <a:pt x="56388" y="56388"/>
                  </a:lnTo>
                  <a:lnTo>
                    <a:pt x="56388" y="18288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39444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5127" y="947927"/>
            <a:ext cx="5682234" cy="3591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05127" y="4617720"/>
            <a:ext cx="5595366" cy="3617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5" name="object 5"/>
            <p:cNvSpPr/>
            <p:nvPr/>
          </p:nvSpPr>
          <p:spPr>
            <a:xfrm>
              <a:off x="304800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3088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79476" y="304800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9476" y="323088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9476" y="361188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394447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394447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5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04800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4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23088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1188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4" h="9319260">
                  <a:moveTo>
                    <a:pt x="0" y="9319260"/>
                  </a:moveTo>
                  <a:lnTo>
                    <a:pt x="18287" y="9319260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450835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5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12735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394447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5" h="9319260">
                  <a:moveTo>
                    <a:pt x="0" y="9319260"/>
                  </a:moveTo>
                  <a:lnTo>
                    <a:pt x="18288" y="931926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04800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56375"/>
                  </a:moveTo>
                  <a:lnTo>
                    <a:pt x="18288" y="56375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18288" y="74663"/>
                  </a:lnTo>
                  <a:lnTo>
                    <a:pt x="74676" y="74663"/>
                  </a:lnTo>
                  <a:lnTo>
                    <a:pt x="74676" y="56375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2308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5">
                  <a:moveTo>
                    <a:pt x="56388" y="18288"/>
                  </a:moveTo>
                  <a:lnTo>
                    <a:pt x="38100" y="18288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38100" y="56388"/>
                  </a:lnTo>
                  <a:lnTo>
                    <a:pt x="56388" y="56388"/>
                  </a:lnTo>
                  <a:lnTo>
                    <a:pt x="56388" y="1828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6118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79476" y="9736835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9476" y="9698735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9476" y="9680447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7014972" y="18287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394448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0"/>
                  </a:moveTo>
                  <a:lnTo>
                    <a:pt x="56388" y="0"/>
                  </a:lnTo>
                  <a:lnTo>
                    <a:pt x="56388" y="56375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56388" y="74663"/>
                  </a:lnTo>
                  <a:lnTo>
                    <a:pt x="74676" y="74663"/>
                  </a:lnTo>
                  <a:lnTo>
                    <a:pt x="74676" y="56375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39444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388" y="0"/>
                  </a:moveTo>
                  <a:lnTo>
                    <a:pt x="18288" y="0"/>
                  </a:lnTo>
                  <a:lnTo>
                    <a:pt x="18288" y="18288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18288" y="56388"/>
                  </a:lnTo>
                  <a:lnTo>
                    <a:pt x="56388" y="56388"/>
                  </a:lnTo>
                  <a:lnTo>
                    <a:pt x="56388" y="18288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39444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903477"/>
            <a:ext cx="19735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9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u="heavy" sz="16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TURBIDITY</a:t>
            </a:r>
            <a:r>
              <a:rPr dirty="0" u="heavy" sz="1600" spc="-5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16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TESTING: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05127" y="1205483"/>
            <a:ext cx="5616702" cy="3124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05127" y="4398264"/>
            <a:ext cx="5839206" cy="3688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6" name="object 6"/>
            <p:cNvSpPr/>
            <p:nvPr/>
          </p:nvSpPr>
          <p:spPr>
            <a:xfrm>
              <a:off x="304800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3088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9476" y="304800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9476" y="323088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9476" y="361188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394447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94447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5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04800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4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3088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1188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4" h="9319260">
                  <a:moveTo>
                    <a:pt x="0" y="9319260"/>
                  </a:moveTo>
                  <a:lnTo>
                    <a:pt x="18287" y="9319260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50835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5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12735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394447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5" h="9319260">
                  <a:moveTo>
                    <a:pt x="0" y="9319260"/>
                  </a:moveTo>
                  <a:lnTo>
                    <a:pt x="18288" y="931926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04800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56375"/>
                  </a:moveTo>
                  <a:lnTo>
                    <a:pt x="18288" y="56375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18288" y="74663"/>
                  </a:lnTo>
                  <a:lnTo>
                    <a:pt x="74676" y="74663"/>
                  </a:lnTo>
                  <a:lnTo>
                    <a:pt x="74676" y="56375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2308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5">
                  <a:moveTo>
                    <a:pt x="56388" y="18288"/>
                  </a:moveTo>
                  <a:lnTo>
                    <a:pt x="38100" y="18288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38100" y="56388"/>
                  </a:lnTo>
                  <a:lnTo>
                    <a:pt x="56388" y="56388"/>
                  </a:lnTo>
                  <a:lnTo>
                    <a:pt x="56388" y="1828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6118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9476" y="9736835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9476" y="9698735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79476" y="9680447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7014972" y="18287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394448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0"/>
                  </a:moveTo>
                  <a:lnTo>
                    <a:pt x="56388" y="0"/>
                  </a:lnTo>
                  <a:lnTo>
                    <a:pt x="56388" y="56375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56388" y="74663"/>
                  </a:lnTo>
                  <a:lnTo>
                    <a:pt x="74676" y="74663"/>
                  </a:lnTo>
                  <a:lnTo>
                    <a:pt x="74676" y="56375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39444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388" y="0"/>
                  </a:moveTo>
                  <a:lnTo>
                    <a:pt x="18288" y="0"/>
                  </a:lnTo>
                  <a:lnTo>
                    <a:pt x="18288" y="18288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18288" y="56388"/>
                  </a:lnTo>
                  <a:lnTo>
                    <a:pt x="56388" y="56388"/>
                  </a:lnTo>
                  <a:lnTo>
                    <a:pt x="56388" y="18288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9444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3566" y="5078602"/>
            <a:ext cx="5523865" cy="6350"/>
          </a:xfrm>
          <a:custGeom>
            <a:avLst/>
            <a:gdLst/>
            <a:ahLst/>
            <a:cxnLst/>
            <a:rect l="l" t="t" r="r" b="b"/>
            <a:pathLst>
              <a:path w="5523865" h="6350">
                <a:moveTo>
                  <a:pt x="5523865" y="0"/>
                </a:moveTo>
                <a:lnTo>
                  <a:pt x="0" y="0"/>
                </a:lnTo>
                <a:lnTo>
                  <a:pt x="0" y="6096"/>
                </a:lnTo>
                <a:lnTo>
                  <a:pt x="5523865" y="6096"/>
                </a:lnTo>
                <a:lnTo>
                  <a:pt x="55238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5165217"/>
            <a:ext cx="11080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1600" spc="-1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TDS</a:t>
            </a:r>
            <a:r>
              <a:rPr dirty="0" u="heavy" sz="1600" spc="-4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1600" spc="-1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TESTING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6652" y="947927"/>
            <a:ext cx="5651754" cy="4071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29639" y="5510784"/>
            <a:ext cx="5921502" cy="33291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7" name="object 7"/>
            <p:cNvSpPr/>
            <p:nvPr/>
          </p:nvSpPr>
          <p:spPr>
            <a:xfrm>
              <a:off x="304800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3088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9476" y="304800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9476" y="323088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79476" y="361188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94447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394447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5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4800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4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3088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1188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4" h="9319260">
                  <a:moveTo>
                    <a:pt x="0" y="9319260"/>
                  </a:moveTo>
                  <a:lnTo>
                    <a:pt x="18287" y="9319260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50835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5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412735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394447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5" h="9319260">
                  <a:moveTo>
                    <a:pt x="0" y="9319260"/>
                  </a:moveTo>
                  <a:lnTo>
                    <a:pt x="18288" y="931926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04800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56375"/>
                  </a:moveTo>
                  <a:lnTo>
                    <a:pt x="18288" y="56375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18288" y="74663"/>
                  </a:lnTo>
                  <a:lnTo>
                    <a:pt x="74676" y="74663"/>
                  </a:lnTo>
                  <a:lnTo>
                    <a:pt x="74676" y="56375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2308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5">
                  <a:moveTo>
                    <a:pt x="56388" y="18288"/>
                  </a:moveTo>
                  <a:lnTo>
                    <a:pt x="38100" y="18288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38100" y="56388"/>
                  </a:lnTo>
                  <a:lnTo>
                    <a:pt x="56388" y="56388"/>
                  </a:lnTo>
                  <a:lnTo>
                    <a:pt x="56388" y="1828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6118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9476" y="9736835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79476" y="9698735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79476" y="9680447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7014972" y="18287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394448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0"/>
                  </a:moveTo>
                  <a:lnTo>
                    <a:pt x="56388" y="0"/>
                  </a:lnTo>
                  <a:lnTo>
                    <a:pt x="56388" y="56375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56388" y="74663"/>
                  </a:lnTo>
                  <a:lnTo>
                    <a:pt x="74676" y="74663"/>
                  </a:lnTo>
                  <a:lnTo>
                    <a:pt x="74676" y="56375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9444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388" y="0"/>
                  </a:moveTo>
                  <a:lnTo>
                    <a:pt x="18288" y="0"/>
                  </a:lnTo>
                  <a:lnTo>
                    <a:pt x="18288" y="18288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18288" y="56388"/>
                  </a:lnTo>
                  <a:lnTo>
                    <a:pt x="56388" y="56388"/>
                  </a:lnTo>
                  <a:lnTo>
                    <a:pt x="56388" y="18288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39444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580744"/>
            <a:ext cx="5970270" cy="1112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27400"/>
              </a:lnSpc>
              <a:spcBef>
                <a:spcPts val="95"/>
              </a:spcBef>
            </a:pPr>
            <a:r>
              <a:rPr dirty="0" sz="1400">
                <a:latin typeface="Carlito"/>
                <a:cs typeface="Carlito"/>
              </a:rPr>
              <a:t>The data </a:t>
            </a:r>
            <a:r>
              <a:rPr dirty="0" sz="1400" spc="-5">
                <a:latin typeface="Carlito"/>
                <a:cs typeface="Carlito"/>
              </a:rPr>
              <a:t>logger </a:t>
            </a:r>
            <a:r>
              <a:rPr dirty="0" sz="1400">
                <a:latin typeface="Carlito"/>
                <a:cs typeface="Carlito"/>
              </a:rPr>
              <a:t>includes </a:t>
            </a:r>
            <a:r>
              <a:rPr dirty="0" sz="1400" spc="-5">
                <a:latin typeface="Carlito"/>
                <a:cs typeface="Carlito"/>
              </a:rPr>
              <a:t>Ethernet, RS485 </a:t>
            </a:r>
            <a:r>
              <a:rPr dirty="0" sz="1400">
                <a:latin typeface="Carlito"/>
                <a:cs typeface="Carlito"/>
              </a:rPr>
              <a:t>MODBUS </a:t>
            </a:r>
            <a:r>
              <a:rPr dirty="0" sz="1400" spc="-5">
                <a:latin typeface="Carlito"/>
                <a:cs typeface="Carlito"/>
              </a:rPr>
              <a:t>options </a:t>
            </a:r>
            <a:r>
              <a:rPr dirty="0" sz="1400">
                <a:latin typeface="Carlito"/>
                <a:cs typeface="Carlito"/>
              </a:rPr>
              <a:t>for </a:t>
            </a:r>
            <a:r>
              <a:rPr dirty="0" sz="1400" spc="5">
                <a:latin typeface="Carlito"/>
                <a:cs typeface="Carlito"/>
              </a:rPr>
              <a:t>cable </a:t>
            </a:r>
            <a:r>
              <a:rPr dirty="0" sz="1400" spc="-5">
                <a:latin typeface="Carlito"/>
                <a:cs typeface="Carlito"/>
              </a:rPr>
              <a:t>transmission  </a:t>
            </a:r>
            <a:r>
              <a:rPr dirty="0" sz="1400">
                <a:latin typeface="Carlito"/>
                <a:cs typeface="Carlito"/>
              </a:rPr>
              <a:t>to </a:t>
            </a:r>
            <a:r>
              <a:rPr dirty="0" sz="1400" spc="-5">
                <a:latin typeface="Carlito"/>
                <a:cs typeface="Carlito"/>
              </a:rPr>
              <a:t>SCADA and RTU, </a:t>
            </a:r>
            <a:r>
              <a:rPr dirty="0" sz="1400" spc="-10">
                <a:latin typeface="Carlito"/>
                <a:cs typeface="Carlito"/>
              </a:rPr>
              <a:t>as </a:t>
            </a:r>
            <a:r>
              <a:rPr dirty="0" sz="1400">
                <a:latin typeface="Carlito"/>
                <a:cs typeface="Carlito"/>
              </a:rPr>
              <a:t>well </a:t>
            </a:r>
            <a:r>
              <a:rPr dirty="0" sz="1400" spc="-10">
                <a:latin typeface="Carlito"/>
                <a:cs typeface="Carlito"/>
              </a:rPr>
              <a:t>as </a:t>
            </a:r>
            <a:r>
              <a:rPr dirty="0" sz="1400" spc="-5">
                <a:latin typeface="Carlito"/>
                <a:cs typeface="Carlito"/>
              </a:rPr>
              <a:t>4G and Wi-Fi </a:t>
            </a:r>
            <a:r>
              <a:rPr dirty="0" sz="1400">
                <a:latin typeface="Carlito"/>
                <a:cs typeface="Carlito"/>
              </a:rPr>
              <a:t>for </a:t>
            </a:r>
            <a:r>
              <a:rPr dirty="0" sz="1400" spc="-5">
                <a:latin typeface="Carlito"/>
                <a:cs typeface="Carlito"/>
              </a:rPr>
              <a:t>wireless </a:t>
            </a:r>
            <a:r>
              <a:rPr dirty="0" sz="1400">
                <a:latin typeface="Carlito"/>
                <a:cs typeface="Carlito"/>
              </a:rPr>
              <a:t>data </a:t>
            </a:r>
            <a:r>
              <a:rPr dirty="0" sz="1400" spc="-5">
                <a:latin typeface="Carlito"/>
                <a:cs typeface="Carlito"/>
              </a:rPr>
              <a:t>communication. From  </a:t>
            </a:r>
            <a:r>
              <a:rPr dirty="0" sz="1400">
                <a:latin typeface="Carlito"/>
                <a:cs typeface="Carlito"/>
              </a:rPr>
              <a:t>KW to MW in </a:t>
            </a:r>
            <a:r>
              <a:rPr dirty="0" sz="1400" spc="-5">
                <a:latin typeface="Carlito"/>
                <a:cs typeface="Carlito"/>
              </a:rPr>
              <a:t>size, </a:t>
            </a:r>
            <a:r>
              <a:rPr dirty="0" sz="1400">
                <a:latin typeface="Carlito"/>
                <a:cs typeface="Carlito"/>
              </a:rPr>
              <a:t>Aeron </a:t>
            </a:r>
            <a:r>
              <a:rPr dirty="0" sz="1400" spc="-5">
                <a:latin typeface="Carlito"/>
                <a:cs typeface="Carlito"/>
              </a:rPr>
              <a:t>offers </a:t>
            </a:r>
            <a:r>
              <a:rPr dirty="0" sz="1400">
                <a:latin typeface="Carlito"/>
                <a:cs typeface="Carlito"/>
              </a:rPr>
              <a:t>a </a:t>
            </a:r>
            <a:r>
              <a:rPr dirty="0" sz="1400" spc="-5">
                <a:latin typeface="Carlito"/>
                <a:cs typeface="Carlito"/>
              </a:rPr>
              <a:t>selection of </a:t>
            </a:r>
            <a:r>
              <a:rPr dirty="0" sz="1400">
                <a:latin typeface="Carlito"/>
                <a:cs typeface="Carlito"/>
              </a:rPr>
              <a:t>data </a:t>
            </a:r>
            <a:r>
              <a:rPr dirty="0" sz="1400" spc="-5">
                <a:latin typeface="Carlito"/>
                <a:cs typeface="Carlito"/>
              </a:rPr>
              <a:t>loggers </a:t>
            </a:r>
            <a:r>
              <a:rPr dirty="0" sz="1400">
                <a:latin typeface="Carlito"/>
                <a:cs typeface="Carlito"/>
              </a:rPr>
              <a:t>and gateways ideal </a:t>
            </a:r>
            <a:r>
              <a:rPr dirty="0" sz="1400" spc="-5">
                <a:latin typeface="Carlito"/>
                <a:cs typeface="Carlito"/>
              </a:rPr>
              <a:t>for  </a:t>
            </a:r>
            <a:r>
              <a:rPr dirty="0" sz="1400">
                <a:latin typeface="Carlito"/>
                <a:cs typeface="Carlito"/>
              </a:rPr>
              <a:t>your</a:t>
            </a:r>
            <a:r>
              <a:rPr dirty="0" sz="1400" spc="-1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project.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6416" y="3995038"/>
            <a:ext cx="5981065" cy="6350"/>
          </a:xfrm>
          <a:custGeom>
            <a:avLst/>
            <a:gdLst/>
            <a:ahLst/>
            <a:cxnLst/>
            <a:rect l="l" t="t" r="r" b="b"/>
            <a:pathLst>
              <a:path w="5981065" h="6350">
                <a:moveTo>
                  <a:pt x="5981065" y="0"/>
                </a:moveTo>
                <a:lnTo>
                  <a:pt x="0" y="0"/>
                </a:lnTo>
                <a:lnTo>
                  <a:pt x="0" y="6096"/>
                </a:lnTo>
                <a:lnTo>
                  <a:pt x="5981065" y="6096"/>
                </a:lnTo>
                <a:lnTo>
                  <a:pt x="5981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076826"/>
            <a:ext cx="14744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9700" indent="-127635">
              <a:lnSpc>
                <a:spcPct val="100000"/>
              </a:lnSpc>
              <a:spcBef>
                <a:spcPts val="105"/>
              </a:spcBef>
              <a:buSzPct val="95000"/>
              <a:buChar char="•"/>
              <a:tabLst>
                <a:tab pos="140335" algn="l"/>
              </a:tabLst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Introduction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6416" y="4590922"/>
            <a:ext cx="5981065" cy="6350"/>
          </a:xfrm>
          <a:custGeom>
            <a:avLst/>
            <a:gdLst/>
            <a:ahLst/>
            <a:cxnLst/>
            <a:rect l="l" t="t" r="r" b="b"/>
            <a:pathLst>
              <a:path w="5981065" h="6350">
                <a:moveTo>
                  <a:pt x="5981065" y="0"/>
                </a:moveTo>
                <a:lnTo>
                  <a:pt x="0" y="0"/>
                </a:lnTo>
                <a:lnTo>
                  <a:pt x="0" y="6096"/>
                </a:lnTo>
                <a:lnTo>
                  <a:pt x="5981065" y="6096"/>
                </a:lnTo>
                <a:lnTo>
                  <a:pt x="5981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02004" y="5017999"/>
            <a:ext cx="5971540" cy="2877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27899"/>
              </a:lnSpc>
              <a:spcBef>
                <a:spcPts val="95"/>
              </a:spcBef>
            </a:pPr>
            <a:r>
              <a:rPr dirty="0" sz="1400">
                <a:latin typeface="Carlito"/>
                <a:cs typeface="Carlito"/>
              </a:rPr>
              <a:t>This </a:t>
            </a:r>
            <a:r>
              <a:rPr dirty="0" sz="1400" spc="-5">
                <a:latin typeface="Carlito"/>
                <a:cs typeface="Carlito"/>
              </a:rPr>
              <a:t>program's </a:t>
            </a:r>
            <a:r>
              <a:rPr dirty="0" sz="1400">
                <a:latin typeface="Carlito"/>
                <a:cs typeface="Carlito"/>
              </a:rPr>
              <a:t>goal </a:t>
            </a:r>
            <a:r>
              <a:rPr dirty="0" sz="1400" spc="-10">
                <a:latin typeface="Carlito"/>
                <a:cs typeface="Carlito"/>
              </a:rPr>
              <a:t>is </a:t>
            </a:r>
            <a:r>
              <a:rPr dirty="0" sz="1400">
                <a:latin typeface="Carlito"/>
                <a:cs typeface="Carlito"/>
              </a:rPr>
              <a:t>to </a:t>
            </a:r>
            <a:r>
              <a:rPr dirty="0" sz="1400" spc="-5">
                <a:latin typeface="Carlito"/>
                <a:cs typeface="Carlito"/>
              </a:rPr>
              <a:t>provide </a:t>
            </a:r>
            <a:r>
              <a:rPr dirty="0" sz="1400">
                <a:latin typeface="Carlito"/>
                <a:cs typeface="Carlito"/>
              </a:rPr>
              <a:t>a </a:t>
            </a:r>
            <a:r>
              <a:rPr dirty="0" sz="1400" spc="-5">
                <a:latin typeface="Carlito"/>
                <a:cs typeface="Carlito"/>
              </a:rPr>
              <a:t>sample project so </a:t>
            </a:r>
            <a:r>
              <a:rPr dirty="0" sz="1400">
                <a:latin typeface="Carlito"/>
                <a:cs typeface="Carlito"/>
              </a:rPr>
              <a:t>that </a:t>
            </a:r>
            <a:r>
              <a:rPr dirty="0" sz="1400" spc="-5">
                <a:latin typeface="Carlito"/>
                <a:cs typeface="Carlito"/>
              </a:rPr>
              <a:t>participants can work on  </a:t>
            </a:r>
            <a:r>
              <a:rPr dirty="0" sz="1400">
                <a:latin typeface="Carlito"/>
                <a:cs typeface="Carlito"/>
              </a:rPr>
              <a:t>actual</a:t>
            </a:r>
            <a:r>
              <a:rPr dirty="0" sz="1400" spc="-65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tasks.</a:t>
            </a:r>
            <a:r>
              <a:rPr dirty="0" sz="1400" spc="-5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These</a:t>
            </a:r>
            <a:r>
              <a:rPr dirty="0" sz="1400" spc="-6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programs</a:t>
            </a:r>
            <a:r>
              <a:rPr dirty="0" sz="1400" spc="-5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assist</a:t>
            </a:r>
            <a:r>
              <a:rPr dirty="0" sz="1400" spc="-6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you</a:t>
            </a:r>
            <a:r>
              <a:rPr dirty="0" sz="1400" spc="-6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in</a:t>
            </a:r>
            <a:r>
              <a:rPr dirty="0" sz="1400" spc="-55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creating</a:t>
            </a:r>
            <a:r>
              <a:rPr dirty="0" sz="1400" spc="-6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a</a:t>
            </a:r>
            <a:r>
              <a:rPr dirty="0" sz="1400" spc="-7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bigger,</a:t>
            </a:r>
            <a:r>
              <a:rPr dirty="0" sz="1400" spc="-6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more</a:t>
            </a:r>
            <a:r>
              <a:rPr dirty="0" sz="1400" spc="-65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capable</a:t>
            </a:r>
            <a:r>
              <a:rPr dirty="0" sz="1400" spc="-6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program.</a:t>
            </a:r>
            <a:endParaRPr sz="1400">
              <a:latin typeface="Carlito"/>
              <a:cs typeface="Carlito"/>
            </a:endParaRPr>
          </a:p>
          <a:p>
            <a:pPr algn="just" marL="12700" marR="8890">
              <a:lnSpc>
                <a:spcPct val="127899"/>
              </a:lnSpc>
              <a:spcBef>
                <a:spcPts val="780"/>
              </a:spcBef>
            </a:pPr>
            <a:r>
              <a:rPr dirty="0" sz="1400">
                <a:latin typeface="Carlito"/>
                <a:cs typeface="Carlito"/>
              </a:rPr>
              <a:t>The </a:t>
            </a:r>
            <a:r>
              <a:rPr dirty="0" sz="1400" spc="-5">
                <a:latin typeface="Carlito"/>
                <a:cs typeface="Carlito"/>
              </a:rPr>
              <a:t>goal </a:t>
            </a:r>
            <a:r>
              <a:rPr dirty="0" sz="1400">
                <a:latin typeface="Carlito"/>
                <a:cs typeface="Carlito"/>
              </a:rPr>
              <a:t>is </a:t>
            </a:r>
            <a:r>
              <a:rPr dirty="0" sz="1400" spc="-10">
                <a:latin typeface="Carlito"/>
                <a:cs typeface="Carlito"/>
              </a:rPr>
              <a:t>to </a:t>
            </a:r>
            <a:r>
              <a:rPr dirty="0" sz="1400">
                <a:latin typeface="Carlito"/>
                <a:cs typeface="Carlito"/>
              </a:rPr>
              <a:t>give </a:t>
            </a:r>
            <a:r>
              <a:rPr dirty="0" sz="1400" spc="-5">
                <a:latin typeface="Carlito"/>
                <a:cs typeface="Carlito"/>
              </a:rPr>
              <a:t>you </a:t>
            </a:r>
            <a:r>
              <a:rPr dirty="0" sz="1400">
                <a:latin typeface="Carlito"/>
                <a:cs typeface="Carlito"/>
              </a:rPr>
              <a:t>a real-life </a:t>
            </a:r>
            <a:r>
              <a:rPr dirty="0" sz="1400" spc="-5">
                <a:latin typeface="Carlito"/>
                <a:cs typeface="Carlito"/>
              </a:rPr>
              <a:t>scenario and assist you </a:t>
            </a:r>
            <a:r>
              <a:rPr dirty="0" sz="1400" spc="-10">
                <a:latin typeface="Carlito"/>
                <a:cs typeface="Carlito"/>
              </a:rPr>
              <a:t>in </a:t>
            </a:r>
            <a:r>
              <a:rPr dirty="0" sz="1400">
                <a:latin typeface="Carlito"/>
                <a:cs typeface="Carlito"/>
              </a:rPr>
              <a:t>using </a:t>
            </a:r>
            <a:r>
              <a:rPr dirty="0" sz="1400" spc="-5">
                <a:latin typeface="Carlito"/>
                <a:cs typeface="Carlito"/>
              </a:rPr>
              <a:t>the tools </a:t>
            </a:r>
            <a:r>
              <a:rPr dirty="0" sz="1400" spc="-10">
                <a:latin typeface="Carlito"/>
                <a:cs typeface="Carlito"/>
              </a:rPr>
              <a:t>to  </a:t>
            </a:r>
            <a:r>
              <a:rPr dirty="0" sz="1400" spc="-5">
                <a:latin typeface="Carlito"/>
                <a:cs typeface="Carlito"/>
              </a:rPr>
              <a:t>construct simple apps </a:t>
            </a:r>
            <a:r>
              <a:rPr dirty="0" sz="1400">
                <a:latin typeface="Carlito"/>
                <a:cs typeface="Carlito"/>
              </a:rPr>
              <a:t>rather </a:t>
            </a:r>
            <a:r>
              <a:rPr dirty="0" sz="1400" spc="-5">
                <a:latin typeface="Carlito"/>
                <a:cs typeface="Carlito"/>
              </a:rPr>
              <a:t>than teaching </a:t>
            </a:r>
            <a:r>
              <a:rPr dirty="0" sz="1400">
                <a:latin typeface="Carlito"/>
                <a:cs typeface="Carlito"/>
              </a:rPr>
              <a:t>you </a:t>
            </a:r>
            <a:r>
              <a:rPr dirty="0" sz="1400" spc="-5">
                <a:latin typeface="Carlito"/>
                <a:cs typeface="Carlito"/>
              </a:rPr>
              <a:t>about </a:t>
            </a:r>
            <a:r>
              <a:rPr dirty="0" sz="1400">
                <a:latin typeface="Carlito"/>
                <a:cs typeface="Carlito"/>
              </a:rPr>
              <a:t>the </a:t>
            </a:r>
            <a:r>
              <a:rPr dirty="0" sz="1400" spc="-5">
                <a:latin typeface="Carlito"/>
                <a:cs typeface="Carlito"/>
              </a:rPr>
              <a:t>Internet of Things</a:t>
            </a:r>
            <a:r>
              <a:rPr dirty="0" sz="1400" spc="7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(IoT).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</a:pPr>
            <a:r>
              <a:rPr dirty="0" sz="1400">
                <a:latin typeface="Carlito"/>
                <a:cs typeface="Carlito"/>
              </a:rPr>
              <a:t>Before </a:t>
            </a:r>
            <a:r>
              <a:rPr dirty="0" sz="1400" spc="-5">
                <a:latin typeface="Carlito"/>
                <a:cs typeface="Carlito"/>
              </a:rPr>
              <a:t>beginning </a:t>
            </a:r>
            <a:r>
              <a:rPr dirty="0" sz="1400">
                <a:latin typeface="Carlito"/>
                <a:cs typeface="Carlito"/>
              </a:rPr>
              <a:t>the </a:t>
            </a:r>
            <a:r>
              <a:rPr dirty="0" sz="1400" spc="-5">
                <a:latin typeface="Carlito"/>
                <a:cs typeface="Carlito"/>
              </a:rPr>
              <a:t>project, you can edit </a:t>
            </a:r>
            <a:r>
              <a:rPr dirty="0" sz="1400">
                <a:latin typeface="Carlito"/>
                <a:cs typeface="Carlito"/>
              </a:rPr>
              <a:t>the</a:t>
            </a:r>
            <a:r>
              <a:rPr dirty="0" sz="1400" spc="-2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chapters.</a:t>
            </a:r>
            <a:endParaRPr sz="1400">
              <a:latin typeface="Carlito"/>
              <a:cs typeface="Carlito"/>
            </a:endParaRPr>
          </a:p>
          <a:p>
            <a:pPr algn="just" marL="12700" marR="7620">
              <a:lnSpc>
                <a:spcPct val="127600"/>
              </a:lnSpc>
              <a:spcBef>
                <a:spcPts val="785"/>
              </a:spcBef>
            </a:pPr>
            <a:r>
              <a:rPr dirty="0" sz="1400" spc="-5">
                <a:latin typeface="Carlito"/>
                <a:cs typeface="Carlito"/>
              </a:rPr>
              <a:t>Students </a:t>
            </a:r>
            <a:r>
              <a:rPr dirty="0" sz="1400">
                <a:latin typeface="Carlito"/>
                <a:cs typeface="Carlito"/>
              </a:rPr>
              <a:t>who </a:t>
            </a:r>
            <a:r>
              <a:rPr dirty="0" sz="1400" spc="-5">
                <a:latin typeface="Carlito"/>
                <a:cs typeface="Carlito"/>
              </a:rPr>
              <a:t>have finished </a:t>
            </a:r>
            <a:r>
              <a:rPr dirty="0" sz="1400">
                <a:latin typeface="Carlito"/>
                <a:cs typeface="Carlito"/>
              </a:rPr>
              <a:t>the </a:t>
            </a:r>
            <a:r>
              <a:rPr dirty="0" sz="1400" spc="-5">
                <a:latin typeface="Carlito"/>
                <a:cs typeface="Carlito"/>
              </a:rPr>
              <a:t>IoT module (Hardware and Network) </a:t>
            </a:r>
            <a:r>
              <a:rPr dirty="0" sz="1400">
                <a:latin typeface="Carlito"/>
                <a:cs typeface="Carlito"/>
              </a:rPr>
              <a:t>are </a:t>
            </a:r>
            <a:r>
              <a:rPr dirty="0" sz="1400" spc="-5">
                <a:latin typeface="Carlito"/>
                <a:cs typeface="Carlito"/>
              </a:rPr>
              <a:t>intended  </a:t>
            </a:r>
            <a:r>
              <a:rPr dirty="0" sz="1400">
                <a:latin typeface="Carlito"/>
                <a:cs typeface="Carlito"/>
              </a:rPr>
              <a:t>for </a:t>
            </a:r>
            <a:r>
              <a:rPr dirty="0" sz="1400" spc="-5">
                <a:latin typeface="Carlito"/>
                <a:cs typeface="Carlito"/>
              </a:rPr>
              <a:t>this assignment. </a:t>
            </a:r>
            <a:r>
              <a:rPr dirty="0" sz="1400">
                <a:latin typeface="Carlito"/>
                <a:cs typeface="Carlito"/>
              </a:rPr>
              <a:t>These </a:t>
            </a:r>
            <a:r>
              <a:rPr dirty="0" sz="1400" spc="-5">
                <a:latin typeface="Carlito"/>
                <a:cs typeface="Carlito"/>
              </a:rPr>
              <a:t>program ought </a:t>
            </a:r>
            <a:r>
              <a:rPr dirty="0" sz="1400">
                <a:latin typeface="Carlito"/>
                <a:cs typeface="Carlito"/>
              </a:rPr>
              <a:t>to be carried out during </a:t>
            </a:r>
            <a:r>
              <a:rPr dirty="0" sz="1400" spc="-5">
                <a:latin typeface="Carlito"/>
                <a:cs typeface="Carlito"/>
              </a:rPr>
              <a:t>lab </a:t>
            </a:r>
            <a:r>
              <a:rPr dirty="0" sz="1400" spc="-10">
                <a:latin typeface="Carlito"/>
                <a:cs typeface="Carlito"/>
              </a:rPr>
              <a:t>sessions,  </a:t>
            </a:r>
            <a:r>
              <a:rPr dirty="0" sz="1400" spc="-5">
                <a:latin typeface="Carlito"/>
                <a:cs typeface="Carlito"/>
              </a:rPr>
              <a:t>possibly with academic</a:t>
            </a:r>
            <a:r>
              <a:rPr dirty="0" sz="1400" spc="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support.</a:t>
            </a:r>
            <a:endParaRPr sz="14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  <a:spcBef>
                <a:spcPts val="1250"/>
              </a:spcBef>
            </a:pPr>
            <a:r>
              <a:rPr dirty="0" sz="1400">
                <a:latin typeface="Carlito"/>
                <a:cs typeface="Carlito"/>
              </a:rPr>
              <a:t>A </a:t>
            </a:r>
            <a:r>
              <a:rPr dirty="0" sz="1400" spc="-5">
                <a:latin typeface="Carlito"/>
                <a:cs typeface="Carlito"/>
              </a:rPr>
              <a:t>student must have </a:t>
            </a:r>
            <a:r>
              <a:rPr dirty="0" sz="1400">
                <a:latin typeface="Carlito"/>
                <a:cs typeface="Carlito"/>
              </a:rPr>
              <a:t>a firm </a:t>
            </a:r>
            <a:r>
              <a:rPr dirty="0" sz="1400" spc="-5">
                <a:latin typeface="Carlito"/>
                <a:cs typeface="Carlito"/>
              </a:rPr>
              <a:t>grasp of </a:t>
            </a:r>
            <a:r>
              <a:rPr dirty="0" sz="1400">
                <a:latin typeface="Carlito"/>
                <a:cs typeface="Carlito"/>
              </a:rPr>
              <a:t>the </a:t>
            </a:r>
            <a:r>
              <a:rPr dirty="0" sz="1400" spc="-5">
                <a:latin typeface="Carlito"/>
                <a:cs typeface="Carlito"/>
              </a:rPr>
              <a:t>subject, which </a:t>
            </a:r>
            <a:r>
              <a:rPr dirty="0" sz="1400">
                <a:latin typeface="Carlito"/>
                <a:cs typeface="Carlito"/>
              </a:rPr>
              <a:t>is</a:t>
            </a:r>
            <a:r>
              <a:rPr dirty="0" sz="1400" spc="-1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crucial.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8" name="object 8"/>
            <p:cNvSpPr/>
            <p:nvPr/>
          </p:nvSpPr>
          <p:spPr>
            <a:xfrm>
              <a:off x="304800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23088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9476" y="304800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79476" y="323088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79476" y="361188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394447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394447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5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04800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4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23088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61188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4" h="9319260">
                  <a:moveTo>
                    <a:pt x="0" y="9319260"/>
                  </a:moveTo>
                  <a:lnTo>
                    <a:pt x="18287" y="9319260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450835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5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412735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394447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5" h="9319260">
                  <a:moveTo>
                    <a:pt x="0" y="9319260"/>
                  </a:moveTo>
                  <a:lnTo>
                    <a:pt x="18288" y="931926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04800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56375"/>
                  </a:moveTo>
                  <a:lnTo>
                    <a:pt x="18288" y="56375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18288" y="74663"/>
                  </a:lnTo>
                  <a:lnTo>
                    <a:pt x="74676" y="74663"/>
                  </a:lnTo>
                  <a:lnTo>
                    <a:pt x="74676" y="56375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2308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5">
                  <a:moveTo>
                    <a:pt x="56388" y="18288"/>
                  </a:moveTo>
                  <a:lnTo>
                    <a:pt x="38100" y="18288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38100" y="56388"/>
                  </a:lnTo>
                  <a:lnTo>
                    <a:pt x="56388" y="56388"/>
                  </a:lnTo>
                  <a:lnTo>
                    <a:pt x="56388" y="1828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6118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79476" y="9736835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79476" y="9698735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79476" y="9680447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7014972" y="18287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94448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0"/>
                  </a:moveTo>
                  <a:lnTo>
                    <a:pt x="56388" y="0"/>
                  </a:lnTo>
                  <a:lnTo>
                    <a:pt x="56388" y="56375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56388" y="74663"/>
                  </a:lnTo>
                  <a:lnTo>
                    <a:pt x="74676" y="74663"/>
                  </a:lnTo>
                  <a:lnTo>
                    <a:pt x="74676" y="56375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39444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388" y="0"/>
                  </a:moveTo>
                  <a:lnTo>
                    <a:pt x="18288" y="0"/>
                  </a:lnTo>
                  <a:lnTo>
                    <a:pt x="18288" y="18288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18288" y="56388"/>
                  </a:lnTo>
                  <a:lnTo>
                    <a:pt x="56388" y="56388"/>
                  </a:lnTo>
                  <a:lnTo>
                    <a:pt x="56388" y="18288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39444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7927" y="947927"/>
            <a:ext cx="5549646" cy="3553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29639" y="4590288"/>
            <a:ext cx="5807202" cy="3455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5" name="object 5"/>
            <p:cNvSpPr/>
            <p:nvPr/>
          </p:nvSpPr>
          <p:spPr>
            <a:xfrm>
              <a:off x="304800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3088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79476" y="304800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9476" y="323088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9476" y="361188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394447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394447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5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04800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4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23088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1188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4" h="9319260">
                  <a:moveTo>
                    <a:pt x="0" y="9319260"/>
                  </a:moveTo>
                  <a:lnTo>
                    <a:pt x="18287" y="9319260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450835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5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12735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394447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5" h="9319260">
                  <a:moveTo>
                    <a:pt x="0" y="9319260"/>
                  </a:moveTo>
                  <a:lnTo>
                    <a:pt x="18288" y="931926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04800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56375"/>
                  </a:moveTo>
                  <a:lnTo>
                    <a:pt x="18288" y="56375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18288" y="74663"/>
                  </a:lnTo>
                  <a:lnTo>
                    <a:pt x="74676" y="74663"/>
                  </a:lnTo>
                  <a:lnTo>
                    <a:pt x="74676" y="56375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2308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5">
                  <a:moveTo>
                    <a:pt x="56388" y="18288"/>
                  </a:moveTo>
                  <a:lnTo>
                    <a:pt x="38100" y="18288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38100" y="56388"/>
                  </a:lnTo>
                  <a:lnTo>
                    <a:pt x="56388" y="56388"/>
                  </a:lnTo>
                  <a:lnTo>
                    <a:pt x="56388" y="1828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6118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79476" y="9736835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9476" y="9698735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9476" y="9680447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7014972" y="18287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394448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0"/>
                  </a:moveTo>
                  <a:lnTo>
                    <a:pt x="56388" y="0"/>
                  </a:lnTo>
                  <a:lnTo>
                    <a:pt x="56388" y="56375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56388" y="74663"/>
                  </a:lnTo>
                  <a:lnTo>
                    <a:pt x="74676" y="74663"/>
                  </a:lnTo>
                  <a:lnTo>
                    <a:pt x="74676" y="56375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39444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388" y="0"/>
                  </a:moveTo>
                  <a:lnTo>
                    <a:pt x="18288" y="0"/>
                  </a:lnTo>
                  <a:lnTo>
                    <a:pt x="18288" y="18288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18288" y="56388"/>
                  </a:lnTo>
                  <a:lnTo>
                    <a:pt x="56388" y="56388"/>
                  </a:lnTo>
                  <a:lnTo>
                    <a:pt x="56388" y="18288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39444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416" y="2231389"/>
            <a:ext cx="5981065" cy="6350"/>
          </a:xfrm>
          <a:custGeom>
            <a:avLst/>
            <a:gdLst/>
            <a:ahLst/>
            <a:cxnLst/>
            <a:rect l="l" t="t" r="r" b="b"/>
            <a:pathLst>
              <a:path w="5981065" h="6350">
                <a:moveTo>
                  <a:pt x="5981065" y="0"/>
                </a:moveTo>
                <a:lnTo>
                  <a:pt x="0" y="0"/>
                </a:lnTo>
                <a:lnTo>
                  <a:pt x="0" y="6096"/>
                </a:lnTo>
                <a:lnTo>
                  <a:pt x="5981065" y="6096"/>
                </a:lnTo>
                <a:lnTo>
                  <a:pt x="5981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96416" y="2828798"/>
            <a:ext cx="5981065" cy="6350"/>
          </a:xfrm>
          <a:custGeom>
            <a:avLst/>
            <a:gdLst/>
            <a:ahLst/>
            <a:cxnLst/>
            <a:rect l="l" t="t" r="r" b="b"/>
            <a:pathLst>
              <a:path w="5981065" h="6350">
                <a:moveTo>
                  <a:pt x="5981065" y="0"/>
                </a:moveTo>
                <a:lnTo>
                  <a:pt x="0" y="0"/>
                </a:lnTo>
                <a:lnTo>
                  <a:pt x="0" y="6096"/>
                </a:lnTo>
                <a:lnTo>
                  <a:pt x="5981065" y="6096"/>
                </a:lnTo>
                <a:lnTo>
                  <a:pt x="5981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2313177"/>
            <a:ext cx="5972175" cy="6207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0" indent="-127635">
              <a:lnSpc>
                <a:spcPct val="100000"/>
              </a:lnSpc>
              <a:spcBef>
                <a:spcPts val="100"/>
              </a:spcBef>
              <a:buSzPct val="95000"/>
              <a:buChar char="•"/>
              <a:tabLst>
                <a:tab pos="140335" algn="l"/>
              </a:tabLst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Purpose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Carlito"/>
              <a:buChar char="•"/>
            </a:pPr>
            <a:endParaRPr sz="2000">
              <a:latin typeface="Carlito"/>
              <a:cs typeface="Carlito"/>
            </a:endParaRPr>
          </a:p>
          <a:p>
            <a:pPr marL="12700" marR="26670" indent="456565">
              <a:lnSpc>
                <a:spcPct val="127400"/>
              </a:lnSpc>
              <a:spcBef>
                <a:spcPts val="1664"/>
              </a:spcBef>
            </a:pPr>
            <a:r>
              <a:rPr dirty="0" sz="1400">
                <a:latin typeface="Carlito"/>
                <a:cs typeface="Carlito"/>
              </a:rPr>
              <a:t>These </a:t>
            </a:r>
            <a:r>
              <a:rPr dirty="0" sz="1400" spc="-5">
                <a:latin typeface="Carlito"/>
                <a:cs typeface="Carlito"/>
              </a:rPr>
              <a:t>days, </a:t>
            </a:r>
            <a:r>
              <a:rPr dirty="0" sz="1400">
                <a:latin typeface="Carlito"/>
                <a:cs typeface="Carlito"/>
              </a:rPr>
              <a:t>the weather </a:t>
            </a:r>
            <a:r>
              <a:rPr dirty="0" sz="1400" spc="-5">
                <a:latin typeface="Carlito"/>
                <a:cs typeface="Carlito"/>
              </a:rPr>
              <a:t>forecast </a:t>
            </a:r>
            <a:r>
              <a:rPr dirty="0" sz="1400">
                <a:latin typeface="Carlito"/>
                <a:cs typeface="Carlito"/>
              </a:rPr>
              <a:t>is </a:t>
            </a:r>
            <a:r>
              <a:rPr dirty="0" sz="1400" spc="-5">
                <a:latin typeface="Carlito"/>
                <a:cs typeface="Carlito"/>
              </a:rPr>
              <a:t>unpredictable and unreliable </a:t>
            </a:r>
            <a:r>
              <a:rPr dirty="0" sz="1400" spc="5">
                <a:latin typeface="Carlito"/>
                <a:cs typeface="Carlito"/>
              </a:rPr>
              <a:t>due </a:t>
            </a:r>
            <a:r>
              <a:rPr dirty="0" sz="1400">
                <a:latin typeface="Carlito"/>
                <a:cs typeface="Carlito"/>
              </a:rPr>
              <a:t>to the  </a:t>
            </a:r>
            <a:r>
              <a:rPr dirty="0" sz="1400" spc="-5">
                <a:latin typeface="Carlito"/>
                <a:cs typeface="Carlito"/>
              </a:rPr>
              <a:t>fast changing climate. Consequently, </a:t>
            </a:r>
            <a:r>
              <a:rPr dirty="0" sz="1400">
                <a:latin typeface="Carlito"/>
                <a:cs typeface="Carlito"/>
              </a:rPr>
              <a:t>the </a:t>
            </a:r>
            <a:r>
              <a:rPr dirty="0" sz="1400" spc="-5">
                <a:latin typeface="Carlito"/>
                <a:cs typeface="Carlito"/>
              </a:rPr>
              <a:t>Meteorological </a:t>
            </a:r>
            <a:r>
              <a:rPr dirty="0" sz="1400">
                <a:latin typeface="Carlito"/>
                <a:cs typeface="Carlito"/>
              </a:rPr>
              <a:t>Reporting </a:t>
            </a:r>
            <a:r>
              <a:rPr dirty="0" sz="1400" spc="-5">
                <a:latin typeface="Carlito"/>
                <a:cs typeface="Carlito"/>
              </a:rPr>
              <a:t>System </a:t>
            </a:r>
            <a:r>
              <a:rPr dirty="0" sz="1400" spc="-10">
                <a:latin typeface="Carlito"/>
                <a:cs typeface="Carlito"/>
              </a:rPr>
              <a:t>is  </a:t>
            </a:r>
            <a:r>
              <a:rPr dirty="0" sz="1400" spc="-5">
                <a:latin typeface="Carlito"/>
                <a:cs typeface="Carlito"/>
              </a:rPr>
              <a:t>mostly used </a:t>
            </a:r>
            <a:r>
              <a:rPr dirty="0" sz="1400">
                <a:latin typeface="Carlito"/>
                <a:cs typeface="Carlito"/>
              </a:rPr>
              <a:t>to </a:t>
            </a:r>
            <a:r>
              <a:rPr dirty="0" sz="1400" spc="-5">
                <a:latin typeface="Carlito"/>
                <a:cs typeface="Carlito"/>
              </a:rPr>
              <a:t>keep </a:t>
            </a:r>
            <a:r>
              <a:rPr dirty="0" sz="1400">
                <a:latin typeface="Carlito"/>
                <a:cs typeface="Carlito"/>
              </a:rPr>
              <a:t>an eye </a:t>
            </a:r>
            <a:r>
              <a:rPr dirty="0" sz="1400" spc="-5">
                <a:latin typeface="Carlito"/>
                <a:cs typeface="Carlito"/>
              </a:rPr>
              <a:t>on the continuously changing climatic and </a:t>
            </a:r>
            <a:r>
              <a:rPr dirty="0" sz="1400">
                <a:latin typeface="Carlito"/>
                <a:cs typeface="Carlito"/>
              </a:rPr>
              <a:t>weather  </a:t>
            </a:r>
            <a:r>
              <a:rPr dirty="0" sz="1400" spc="-5">
                <a:latin typeface="Carlito"/>
                <a:cs typeface="Carlito"/>
              </a:rPr>
              <a:t>conditions </a:t>
            </a:r>
            <a:r>
              <a:rPr dirty="0" sz="1400" spc="-10">
                <a:latin typeface="Carlito"/>
                <a:cs typeface="Carlito"/>
              </a:rPr>
              <a:t>in </a:t>
            </a:r>
            <a:r>
              <a:rPr dirty="0" sz="1400" spc="-5">
                <a:latin typeface="Carlito"/>
                <a:cs typeface="Carlito"/>
              </a:rPr>
              <a:t>overly regulated </a:t>
            </a:r>
            <a:r>
              <a:rPr dirty="0" sz="1400">
                <a:latin typeface="Carlito"/>
                <a:cs typeface="Carlito"/>
              </a:rPr>
              <a:t>regions like </a:t>
            </a:r>
            <a:r>
              <a:rPr dirty="0" sz="1400" spc="-5">
                <a:latin typeface="Carlito"/>
                <a:cs typeface="Carlito"/>
              </a:rPr>
              <a:t>houses, businesses, farms, and so</a:t>
            </a:r>
            <a:r>
              <a:rPr dirty="0" sz="1400" spc="11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forth.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Carlito"/>
              <a:cs typeface="Carlito"/>
            </a:endParaRPr>
          </a:p>
          <a:p>
            <a:pPr marL="139700" indent="-127635">
              <a:lnSpc>
                <a:spcPct val="100000"/>
              </a:lnSpc>
              <a:buSzPct val="95000"/>
              <a:buChar char="•"/>
              <a:tabLst>
                <a:tab pos="140335" algn="l"/>
              </a:tabLst>
            </a:pPr>
            <a:r>
              <a:rPr dirty="0" u="heavy" sz="200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Scope of </a:t>
            </a: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the</a:t>
            </a:r>
            <a:r>
              <a:rPr dirty="0" u="heavy" sz="2000" spc="-2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200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project</a:t>
            </a:r>
            <a:endParaRPr sz="2000">
              <a:latin typeface="Carlito"/>
              <a:cs typeface="Carlito"/>
            </a:endParaRPr>
          </a:p>
          <a:p>
            <a:pPr marL="12700" marR="91440">
              <a:lnSpc>
                <a:spcPct val="127299"/>
              </a:lnSpc>
              <a:spcBef>
                <a:spcPts val="1019"/>
              </a:spcBef>
            </a:pPr>
            <a:r>
              <a:rPr dirty="0" sz="1400">
                <a:latin typeface="Carlito"/>
                <a:cs typeface="Carlito"/>
              </a:rPr>
              <a:t>It </a:t>
            </a:r>
            <a:r>
              <a:rPr dirty="0" sz="1400" spc="-5">
                <a:latin typeface="Carlito"/>
                <a:cs typeface="Carlito"/>
              </a:rPr>
              <a:t>measures </a:t>
            </a:r>
            <a:r>
              <a:rPr dirty="0" sz="1400">
                <a:latin typeface="Carlito"/>
                <a:cs typeface="Carlito"/>
              </a:rPr>
              <a:t>the air </a:t>
            </a:r>
            <a:r>
              <a:rPr dirty="0" sz="1400" spc="-5">
                <a:latin typeface="Carlito"/>
                <a:cs typeface="Carlito"/>
              </a:rPr>
              <a:t>around </a:t>
            </a:r>
            <a:r>
              <a:rPr dirty="0" sz="1400">
                <a:latin typeface="Carlito"/>
                <a:cs typeface="Carlito"/>
              </a:rPr>
              <a:t>it using a </a:t>
            </a:r>
            <a:r>
              <a:rPr dirty="0" sz="1400" spc="-5">
                <a:latin typeface="Carlito"/>
                <a:cs typeface="Carlito"/>
              </a:rPr>
              <a:t>thermistor and </a:t>
            </a:r>
            <a:r>
              <a:rPr dirty="0" sz="1400">
                <a:latin typeface="Carlito"/>
                <a:cs typeface="Carlito"/>
              </a:rPr>
              <a:t>a </a:t>
            </a:r>
            <a:r>
              <a:rPr dirty="0" sz="1400" spc="-5">
                <a:latin typeface="Carlito"/>
                <a:cs typeface="Carlito"/>
              </a:rPr>
              <a:t>capacitive humidity sensor,  and </a:t>
            </a:r>
            <a:r>
              <a:rPr dirty="0" sz="1400">
                <a:latin typeface="Carlito"/>
                <a:cs typeface="Carlito"/>
              </a:rPr>
              <a:t>it </a:t>
            </a:r>
            <a:r>
              <a:rPr dirty="0" sz="1400" spc="-5">
                <a:latin typeface="Carlito"/>
                <a:cs typeface="Carlito"/>
              </a:rPr>
              <a:t>outputs </a:t>
            </a:r>
            <a:r>
              <a:rPr dirty="0" sz="1400">
                <a:latin typeface="Carlito"/>
                <a:cs typeface="Carlito"/>
              </a:rPr>
              <a:t>a digital value </a:t>
            </a:r>
            <a:r>
              <a:rPr dirty="0" sz="1400" spc="-5">
                <a:latin typeface="Carlito"/>
                <a:cs typeface="Carlito"/>
              </a:rPr>
              <a:t>on </a:t>
            </a:r>
            <a:r>
              <a:rPr dirty="0" sz="1400">
                <a:latin typeface="Carlito"/>
                <a:cs typeface="Carlito"/>
              </a:rPr>
              <a:t>the data </a:t>
            </a:r>
            <a:r>
              <a:rPr dirty="0" sz="1400" spc="-5">
                <a:latin typeface="Carlito"/>
                <a:cs typeface="Carlito"/>
              </a:rPr>
              <a:t>pin </a:t>
            </a:r>
            <a:r>
              <a:rPr dirty="0" sz="1400">
                <a:latin typeface="Carlito"/>
                <a:cs typeface="Carlito"/>
              </a:rPr>
              <a:t>(no </a:t>
            </a:r>
            <a:r>
              <a:rPr dirty="0" sz="1400" spc="-5">
                <a:latin typeface="Carlito"/>
                <a:cs typeface="Carlito"/>
              </a:rPr>
              <a:t>analogue information </a:t>
            </a:r>
            <a:r>
              <a:rPr dirty="0" sz="1400">
                <a:latin typeface="Carlito"/>
                <a:cs typeface="Carlito"/>
              </a:rPr>
              <a:t>pins  </a:t>
            </a:r>
            <a:r>
              <a:rPr dirty="0" sz="1400" spc="-5">
                <a:latin typeface="Carlito"/>
                <a:cs typeface="Carlito"/>
              </a:rPr>
              <a:t>required). Since </a:t>
            </a:r>
            <a:r>
              <a:rPr dirty="0" sz="1400">
                <a:latin typeface="Carlito"/>
                <a:cs typeface="Carlito"/>
              </a:rPr>
              <a:t>this </a:t>
            </a:r>
            <a:r>
              <a:rPr dirty="0" sz="1400" spc="-5">
                <a:latin typeface="Carlito"/>
                <a:cs typeface="Carlito"/>
              </a:rPr>
              <a:t>sensor can </a:t>
            </a:r>
            <a:r>
              <a:rPr dirty="0" sz="1400">
                <a:latin typeface="Carlito"/>
                <a:cs typeface="Carlito"/>
              </a:rPr>
              <a:t>only </a:t>
            </a:r>
            <a:r>
              <a:rPr dirty="0" sz="1400" spc="-5">
                <a:latin typeface="Carlito"/>
                <a:cs typeface="Carlito"/>
              </a:rPr>
              <a:t>provide </a:t>
            </a:r>
            <a:r>
              <a:rPr dirty="0" sz="1400">
                <a:latin typeface="Carlito"/>
                <a:cs typeface="Carlito"/>
              </a:rPr>
              <a:t>new </a:t>
            </a:r>
            <a:r>
              <a:rPr dirty="0" sz="1400" spc="-5">
                <a:latin typeface="Carlito"/>
                <a:cs typeface="Carlito"/>
              </a:rPr>
              <a:t>information </a:t>
            </a:r>
            <a:r>
              <a:rPr dirty="0" sz="1400">
                <a:latin typeface="Carlito"/>
                <a:cs typeface="Carlito"/>
              </a:rPr>
              <a:t>once </a:t>
            </a:r>
            <a:r>
              <a:rPr dirty="0" sz="1400" spc="-5">
                <a:latin typeface="Carlito"/>
                <a:cs typeface="Carlito"/>
              </a:rPr>
              <a:t>every </a:t>
            </a:r>
            <a:r>
              <a:rPr dirty="0" sz="1400">
                <a:latin typeface="Carlito"/>
                <a:cs typeface="Carlito"/>
              </a:rPr>
              <a:t>two  </a:t>
            </a:r>
            <a:r>
              <a:rPr dirty="0" sz="1400" spc="-5">
                <a:latin typeface="Carlito"/>
                <a:cs typeface="Carlito"/>
              </a:rPr>
              <a:t>seconds, using </a:t>
            </a:r>
            <a:r>
              <a:rPr dirty="0" sz="1400">
                <a:latin typeface="Carlito"/>
                <a:cs typeface="Carlito"/>
              </a:rPr>
              <a:t>our </a:t>
            </a:r>
            <a:r>
              <a:rPr dirty="0" sz="1400" spc="-5">
                <a:latin typeface="Carlito"/>
                <a:cs typeface="Carlito"/>
              </a:rPr>
              <a:t>library </a:t>
            </a:r>
            <a:r>
              <a:rPr dirty="0" sz="1400">
                <a:latin typeface="Carlito"/>
                <a:cs typeface="Carlito"/>
              </a:rPr>
              <a:t>may result in </a:t>
            </a:r>
            <a:r>
              <a:rPr dirty="0" sz="1400" spc="-5">
                <a:latin typeface="Carlito"/>
                <a:cs typeface="Carlito"/>
              </a:rPr>
              <a:t>sensor </a:t>
            </a:r>
            <a:r>
              <a:rPr dirty="0" sz="1400">
                <a:latin typeface="Carlito"/>
                <a:cs typeface="Carlito"/>
              </a:rPr>
              <a:t>values </a:t>
            </a:r>
            <a:r>
              <a:rPr dirty="0" sz="1400" spc="-5">
                <a:latin typeface="Carlito"/>
                <a:cs typeface="Carlito"/>
              </a:rPr>
              <a:t>that </a:t>
            </a:r>
            <a:r>
              <a:rPr dirty="0" sz="1400">
                <a:latin typeface="Carlito"/>
                <a:cs typeface="Carlito"/>
              </a:rPr>
              <a:t>are </a:t>
            </a:r>
            <a:r>
              <a:rPr dirty="0" sz="1400" spc="-5">
                <a:latin typeface="Carlito"/>
                <a:cs typeface="Carlito"/>
              </a:rPr>
              <a:t>up </a:t>
            </a:r>
            <a:r>
              <a:rPr dirty="0" sz="1400">
                <a:latin typeface="Carlito"/>
                <a:cs typeface="Carlito"/>
              </a:rPr>
              <a:t>to </a:t>
            </a:r>
            <a:r>
              <a:rPr dirty="0" sz="1400" spc="-5">
                <a:latin typeface="Carlito"/>
                <a:cs typeface="Carlito"/>
              </a:rPr>
              <a:t>two seconds  outdated. </a:t>
            </a:r>
            <a:r>
              <a:rPr dirty="0" sz="1400">
                <a:latin typeface="Carlito"/>
                <a:cs typeface="Carlito"/>
              </a:rPr>
              <a:t>The power source ranges </a:t>
            </a:r>
            <a:r>
              <a:rPr dirty="0" sz="1400" spc="-5">
                <a:latin typeface="Carlito"/>
                <a:cs typeface="Carlito"/>
              </a:rPr>
              <a:t>from </a:t>
            </a:r>
            <a:r>
              <a:rPr dirty="0" sz="1400">
                <a:latin typeface="Carlito"/>
                <a:cs typeface="Carlito"/>
              </a:rPr>
              <a:t>3 to 5 volts. </a:t>
            </a:r>
            <a:r>
              <a:rPr dirty="0" sz="1400" spc="-5">
                <a:latin typeface="Carlito"/>
                <a:cs typeface="Carlito"/>
              </a:rPr>
              <a:t>Good for </a:t>
            </a:r>
            <a:r>
              <a:rPr dirty="0" sz="1400">
                <a:latin typeface="Carlito"/>
                <a:cs typeface="Carlito"/>
              </a:rPr>
              <a:t>readings </a:t>
            </a:r>
            <a:r>
              <a:rPr dirty="0" sz="1400" spc="-10">
                <a:latin typeface="Carlito"/>
                <a:cs typeface="Carlito"/>
              </a:rPr>
              <a:t>of </a:t>
            </a:r>
            <a:r>
              <a:rPr dirty="0" sz="1400">
                <a:latin typeface="Carlito"/>
                <a:cs typeface="Carlito"/>
              </a:rPr>
              <a:t>20-  </a:t>
            </a:r>
            <a:r>
              <a:rPr dirty="0" sz="1400" spc="-5">
                <a:latin typeface="Carlito"/>
                <a:cs typeface="Carlito"/>
              </a:rPr>
              <a:t>80% humidity </a:t>
            </a:r>
            <a:r>
              <a:rPr dirty="0" sz="1400">
                <a:latin typeface="Carlito"/>
                <a:cs typeface="Carlito"/>
              </a:rPr>
              <a:t>with a 5% </a:t>
            </a:r>
            <a:r>
              <a:rPr dirty="0" sz="1400" spc="-5">
                <a:latin typeface="Carlito"/>
                <a:cs typeface="Carlito"/>
              </a:rPr>
              <a:t>accuracy and </a:t>
            </a:r>
            <a:r>
              <a:rPr dirty="0" sz="1400">
                <a:latin typeface="Carlito"/>
                <a:cs typeface="Carlito"/>
              </a:rPr>
              <a:t>0-50°C </a:t>
            </a:r>
            <a:r>
              <a:rPr dirty="0" sz="1400" spc="-5">
                <a:latin typeface="Carlito"/>
                <a:cs typeface="Carlito"/>
              </a:rPr>
              <a:t>temperatures with </a:t>
            </a:r>
            <a:r>
              <a:rPr dirty="0" sz="1400">
                <a:latin typeface="Carlito"/>
                <a:cs typeface="Carlito"/>
              </a:rPr>
              <a:t>a 2°C</a:t>
            </a:r>
            <a:r>
              <a:rPr dirty="0" sz="1400" spc="4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accuracy.</a:t>
            </a:r>
            <a:endParaRPr sz="1400">
              <a:latin typeface="Carlito"/>
              <a:cs typeface="Carlito"/>
            </a:endParaRPr>
          </a:p>
          <a:p>
            <a:pPr marL="139700" indent="-127635">
              <a:lnSpc>
                <a:spcPct val="100000"/>
              </a:lnSpc>
              <a:spcBef>
                <a:spcPts val="1215"/>
              </a:spcBef>
              <a:buSzPct val="95000"/>
              <a:buChar char="•"/>
              <a:tabLst>
                <a:tab pos="140335" algn="l"/>
              </a:tabLst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Problem</a:t>
            </a:r>
            <a:r>
              <a:rPr dirty="0" u="heavy" sz="2000" spc="-1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definition</a:t>
            </a:r>
            <a:endParaRPr sz="2000">
              <a:latin typeface="Carlito"/>
              <a:cs typeface="Carlito"/>
            </a:endParaRPr>
          </a:p>
          <a:p>
            <a:pPr algn="just" marL="12700" marR="5080" indent="2048510">
              <a:lnSpc>
                <a:spcPct val="127400"/>
              </a:lnSpc>
              <a:spcBef>
                <a:spcPts val="1015"/>
              </a:spcBef>
            </a:pPr>
            <a:r>
              <a:rPr dirty="0" sz="1400" spc="-10">
                <a:latin typeface="Carlito"/>
                <a:cs typeface="Carlito"/>
              </a:rPr>
              <a:t>Abstract</a:t>
            </a:r>
            <a:r>
              <a:rPr dirty="0" sz="1400" spc="-10">
                <a:latin typeface="Arial"/>
                <a:cs typeface="Arial"/>
              </a:rPr>
              <a:t>—</a:t>
            </a:r>
            <a:r>
              <a:rPr dirty="0" sz="1400" spc="-10">
                <a:latin typeface="Carlito"/>
                <a:cs typeface="Carlito"/>
              </a:rPr>
              <a:t>Temperature </a:t>
            </a:r>
            <a:r>
              <a:rPr dirty="0" sz="1400" spc="-5">
                <a:latin typeface="Carlito"/>
                <a:cs typeface="Carlito"/>
              </a:rPr>
              <a:t>variations </a:t>
            </a:r>
            <a:r>
              <a:rPr dirty="0" sz="1400">
                <a:latin typeface="Carlito"/>
                <a:cs typeface="Carlito"/>
              </a:rPr>
              <a:t>today </a:t>
            </a:r>
            <a:r>
              <a:rPr dirty="0" sz="1400" spc="-5">
                <a:latin typeface="Carlito"/>
                <a:cs typeface="Carlito"/>
              </a:rPr>
              <a:t>frequently  </a:t>
            </a:r>
            <a:r>
              <a:rPr dirty="0" sz="1400">
                <a:latin typeface="Carlito"/>
                <a:cs typeface="Carlito"/>
              </a:rPr>
              <a:t>have a </a:t>
            </a:r>
            <a:r>
              <a:rPr dirty="0" sz="1400" spc="-5">
                <a:latin typeface="Carlito"/>
                <a:cs typeface="Carlito"/>
              </a:rPr>
              <a:t>significant </a:t>
            </a:r>
            <a:r>
              <a:rPr dirty="0" sz="1400">
                <a:latin typeface="Carlito"/>
                <a:cs typeface="Carlito"/>
              </a:rPr>
              <a:t>impact </a:t>
            </a:r>
            <a:r>
              <a:rPr dirty="0" sz="1400" spc="-5">
                <a:latin typeface="Carlito"/>
                <a:cs typeface="Carlito"/>
              </a:rPr>
              <a:t>on </a:t>
            </a:r>
            <a:r>
              <a:rPr dirty="0" sz="1400">
                <a:latin typeface="Carlito"/>
                <a:cs typeface="Carlito"/>
              </a:rPr>
              <a:t>our way </a:t>
            </a:r>
            <a:r>
              <a:rPr dirty="0" sz="1400" spc="-5">
                <a:latin typeface="Carlito"/>
                <a:cs typeface="Carlito"/>
              </a:rPr>
              <a:t>of life. For instance, </a:t>
            </a:r>
            <a:r>
              <a:rPr dirty="0" sz="1400">
                <a:latin typeface="Carlito"/>
                <a:cs typeface="Carlito"/>
              </a:rPr>
              <a:t>the types </a:t>
            </a:r>
            <a:r>
              <a:rPr dirty="0" sz="1400" spc="-5">
                <a:latin typeface="Carlito"/>
                <a:cs typeface="Carlito"/>
              </a:rPr>
              <a:t>of fruits and  vegetables </a:t>
            </a:r>
            <a:r>
              <a:rPr dirty="0" sz="1400">
                <a:latin typeface="Carlito"/>
                <a:cs typeface="Carlito"/>
              </a:rPr>
              <a:t>that </a:t>
            </a:r>
            <a:r>
              <a:rPr dirty="0" sz="1400" spc="-5">
                <a:latin typeface="Carlito"/>
                <a:cs typeface="Carlito"/>
              </a:rPr>
              <a:t>can </a:t>
            </a:r>
            <a:r>
              <a:rPr dirty="0" sz="1400">
                <a:latin typeface="Carlito"/>
                <a:cs typeface="Carlito"/>
              </a:rPr>
              <a:t>grow are heavily </a:t>
            </a:r>
            <a:r>
              <a:rPr dirty="0" sz="1400" spc="-5">
                <a:latin typeface="Carlito"/>
                <a:cs typeface="Carlito"/>
              </a:rPr>
              <a:t>influenced </a:t>
            </a:r>
            <a:r>
              <a:rPr dirty="0" sz="1400">
                <a:latin typeface="Carlito"/>
                <a:cs typeface="Carlito"/>
              </a:rPr>
              <a:t>by </a:t>
            </a:r>
            <a:r>
              <a:rPr dirty="0" sz="1400" spc="-5">
                <a:latin typeface="Carlito"/>
                <a:cs typeface="Carlito"/>
              </a:rPr>
              <a:t>temperature and </a:t>
            </a:r>
            <a:r>
              <a:rPr dirty="0" sz="1400" spc="5">
                <a:latin typeface="Carlito"/>
                <a:cs typeface="Carlito"/>
              </a:rPr>
              <a:t>weather  </a:t>
            </a:r>
            <a:r>
              <a:rPr dirty="0" sz="1400" spc="-5">
                <a:latin typeface="Carlito"/>
                <a:cs typeface="Carlito"/>
              </a:rPr>
              <a:t>fluctuations.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6" name="object 6"/>
            <p:cNvSpPr/>
            <p:nvPr/>
          </p:nvSpPr>
          <p:spPr>
            <a:xfrm>
              <a:off x="304800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3088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9476" y="304800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9476" y="323088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9476" y="361188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394447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94447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5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04800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4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3088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1188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4" h="9319260">
                  <a:moveTo>
                    <a:pt x="0" y="9319260"/>
                  </a:moveTo>
                  <a:lnTo>
                    <a:pt x="18287" y="9319260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50835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5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12735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394447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5" h="9319260">
                  <a:moveTo>
                    <a:pt x="0" y="9319260"/>
                  </a:moveTo>
                  <a:lnTo>
                    <a:pt x="18288" y="931926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04800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56375"/>
                  </a:moveTo>
                  <a:lnTo>
                    <a:pt x="18288" y="56375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18288" y="74663"/>
                  </a:lnTo>
                  <a:lnTo>
                    <a:pt x="74676" y="74663"/>
                  </a:lnTo>
                  <a:lnTo>
                    <a:pt x="74676" y="56375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2308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5">
                  <a:moveTo>
                    <a:pt x="56388" y="18288"/>
                  </a:moveTo>
                  <a:lnTo>
                    <a:pt x="38100" y="18288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38100" y="56388"/>
                  </a:lnTo>
                  <a:lnTo>
                    <a:pt x="56388" y="56388"/>
                  </a:lnTo>
                  <a:lnTo>
                    <a:pt x="56388" y="1828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6118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9476" y="9736835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9476" y="9698735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79476" y="9680447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7014972" y="18287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394448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0"/>
                  </a:moveTo>
                  <a:lnTo>
                    <a:pt x="56388" y="0"/>
                  </a:lnTo>
                  <a:lnTo>
                    <a:pt x="56388" y="56375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56388" y="74663"/>
                  </a:lnTo>
                  <a:lnTo>
                    <a:pt x="74676" y="74663"/>
                  </a:lnTo>
                  <a:lnTo>
                    <a:pt x="74676" y="56375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39444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388" y="0"/>
                  </a:moveTo>
                  <a:lnTo>
                    <a:pt x="18288" y="0"/>
                  </a:lnTo>
                  <a:lnTo>
                    <a:pt x="18288" y="18288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18288" y="56388"/>
                  </a:lnTo>
                  <a:lnTo>
                    <a:pt x="56388" y="56388"/>
                  </a:lnTo>
                  <a:lnTo>
                    <a:pt x="56388" y="18288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9444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35508"/>
            <a:ext cx="5970270" cy="3907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27299"/>
              </a:lnSpc>
              <a:spcBef>
                <a:spcPts val="95"/>
              </a:spcBef>
            </a:pPr>
            <a:r>
              <a:rPr dirty="0" sz="1400" spc="-5">
                <a:latin typeface="Carlito"/>
                <a:cs typeface="Carlito"/>
              </a:rPr>
              <a:t>Extreme weather occurrences, such </a:t>
            </a:r>
            <a:r>
              <a:rPr dirty="0" sz="1400">
                <a:latin typeface="Carlito"/>
                <a:cs typeface="Carlito"/>
              </a:rPr>
              <a:t>as </a:t>
            </a:r>
            <a:r>
              <a:rPr dirty="0" sz="1400" spc="-5">
                <a:latin typeface="Carlito"/>
                <a:cs typeface="Carlito"/>
              </a:rPr>
              <a:t>hurricanes, </a:t>
            </a:r>
            <a:r>
              <a:rPr dirty="0" sz="1400">
                <a:latin typeface="Carlito"/>
                <a:cs typeface="Carlito"/>
              </a:rPr>
              <a:t>droughts, </a:t>
            </a:r>
            <a:r>
              <a:rPr dirty="0" sz="1400" spc="-5">
                <a:latin typeface="Carlito"/>
                <a:cs typeface="Carlito"/>
              </a:rPr>
              <a:t>fires (including forest  fires), floods, heat </a:t>
            </a:r>
            <a:r>
              <a:rPr dirty="0" sz="1400">
                <a:latin typeface="Carlito"/>
                <a:cs typeface="Carlito"/>
              </a:rPr>
              <a:t>waves </a:t>
            </a:r>
            <a:r>
              <a:rPr dirty="0" sz="1400" spc="-5">
                <a:latin typeface="Carlito"/>
                <a:cs typeface="Carlito"/>
              </a:rPr>
              <a:t>or cold snaps, and winter storms, are </a:t>
            </a:r>
            <a:r>
              <a:rPr dirty="0" sz="1400">
                <a:latin typeface="Carlito"/>
                <a:cs typeface="Carlito"/>
              </a:rPr>
              <a:t>another </a:t>
            </a:r>
            <a:r>
              <a:rPr dirty="0" sz="1400" spc="-5">
                <a:latin typeface="Carlito"/>
                <a:cs typeface="Carlito"/>
              </a:rPr>
              <a:t>significant  </a:t>
            </a:r>
            <a:r>
              <a:rPr dirty="0" sz="1400">
                <a:latin typeface="Carlito"/>
                <a:cs typeface="Carlito"/>
              </a:rPr>
              <a:t>part</a:t>
            </a:r>
            <a:r>
              <a:rPr dirty="0" sz="1400" spc="-7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of</a:t>
            </a:r>
            <a:r>
              <a:rPr dirty="0" sz="1400" spc="-6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the</a:t>
            </a:r>
            <a:r>
              <a:rPr dirty="0" sz="1400" spc="-75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weather</a:t>
            </a:r>
            <a:r>
              <a:rPr dirty="0" sz="1400" spc="-7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that</a:t>
            </a:r>
            <a:r>
              <a:rPr dirty="0" sz="1400" spc="-7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significantly</a:t>
            </a:r>
            <a:r>
              <a:rPr dirty="0" sz="1400" spc="-7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impacts</a:t>
            </a:r>
            <a:r>
              <a:rPr dirty="0" sz="1400" spc="-7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our</a:t>
            </a:r>
            <a:r>
              <a:rPr dirty="0" sz="1400" spc="-7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daily</a:t>
            </a:r>
            <a:r>
              <a:rPr dirty="0" sz="1400" spc="-7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life.</a:t>
            </a:r>
            <a:r>
              <a:rPr dirty="0" sz="1400" spc="-6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Weather</a:t>
            </a:r>
            <a:r>
              <a:rPr dirty="0" sz="1400" spc="-4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stations</a:t>
            </a:r>
            <a:r>
              <a:rPr dirty="0" sz="1400" spc="-7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should  </a:t>
            </a:r>
            <a:r>
              <a:rPr dirty="0" sz="1400">
                <a:latin typeface="Carlito"/>
                <a:cs typeface="Carlito"/>
              </a:rPr>
              <a:t>adapt to the world's </a:t>
            </a:r>
            <a:r>
              <a:rPr dirty="0" sz="1400" spc="-5">
                <a:latin typeface="Carlito"/>
                <a:cs typeface="Carlito"/>
              </a:rPr>
              <a:t>rapid change. People </a:t>
            </a:r>
            <a:r>
              <a:rPr dirty="0" sz="1400">
                <a:latin typeface="Carlito"/>
                <a:cs typeface="Carlito"/>
              </a:rPr>
              <a:t>like us would </a:t>
            </a:r>
            <a:r>
              <a:rPr dirty="0" sz="1400" spc="-5">
                <a:latin typeface="Carlito"/>
                <a:cs typeface="Carlito"/>
              </a:rPr>
              <a:t>always </a:t>
            </a:r>
            <a:r>
              <a:rPr dirty="0" sz="1400">
                <a:latin typeface="Carlito"/>
                <a:cs typeface="Carlito"/>
              </a:rPr>
              <a:t>want to have  </a:t>
            </a:r>
            <a:r>
              <a:rPr dirty="0" sz="1400" spc="-5">
                <a:latin typeface="Carlito"/>
                <a:cs typeface="Carlito"/>
              </a:rPr>
              <a:t>remote access </a:t>
            </a:r>
            <a:r>
              <a:rPr dirty="0" sz="1400">
                <a:latin typeface="Carlito"/>
                <a:cs typeface="Carlito"/>
              </a:rPr>
              <a:t>to </a:t>
            </a:r>
            <a:r>
              <a:rPr dirty="0" sz="1400" spc="-5">
                <a:latin typeface="Carlito"/>
                <a:cs typeface="Carlito"/>
              </a:rPr>
              <a:t>control and observe </a:t>
            </a:r>
            <a:r>
              <a:rPr dirty="0" sz="1400">
                <a:latin typeface="Carlito"/>
                <a:cs typeface="Carlito"/>
              </a:rPr>
              <a:t>the </a:t>
            </a:r>
            <a:r>
              <a:rPr dirty="0" sz="1400" spc="-5">
                <a:latin typeface="Carlito"/>
                <a:cs typeface="Carlito"/>
              </a:rPr>
              <a:t>temperature </a:t>
            </a:r>
            <a:r>
              <a:rPr dirty="0" sz="1400">
                <a:latin typeface="Carlito"/>
                <a:cs typeface="Carlito"/>
              </a:rPr>
              <a:t>in our</a:t>
            </a:r>
            <a:r>
              <a:rPr dirty="0" sz="1400" spc="1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surroundings.</a:t>
            </a:r>
            <a:endParaRPr sz="1400">
              <a:latin typeface="Carlito"/>
              <a:cs typeface="Carlito"/>
            </a:endParaRPr>
          </a:p>
          <a:p>
            <a:pPr algn="just" marL="12700" marR="7620">
              <a:lnSpc>
                <a:spcPct val="174300"/>
              </a:lnSpc>
              <a:spcBef>
                <a:spcPts val="10"/>
              </a:spcBef>
            </a:pPr>
            <a:r>
              <a:rPr dirty="0" sz="1400" spc="-5">
                <a:latin typeface="Carlito"/>
                <a:cs typeface="Carlito"/>
              </a:rPr>
              <a:t>Therefore,</a:t>
            </a:r>
            <a:r>
              <a:rPr dirty="0" sz="1400" spc="-7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you</a:t>
            </a:r>
            <a:r>
              <a:rPr dirty="0" sz="1400" spc="-5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are</a:t>
            </a:r>
            <a:r>
              <a:rPr dirty="0" sz="1400" spc="-6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required</a:t>
            </a:r>
            <a:r>
              <a:rPr dirty="0" sz="1400" spc="-55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to</a:t>
            </a:r>
            <a:r>
              <a:rPr dirty="0" sz="1400" spc="-55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keep</a:t>
            </a:r>
            <a:r>
              <a:rPr dirty="0" sz="1400" spc="-55">
                <a:latin typeface="Carlito"/>
                <a:cs typeface="Carlito"/>
              </a:rPr>
              <a:t> </a:t>
            </a:r>
            <a:r>
              <a:rPr dirty="0" sz="1400" spc="-10">
                <a:latin typeface="Carlito"/>
                <a:cs typeface="Carlito"/>
              </a:rPr>
              <a:t>an</a:t>
            </a:r>
            <a:r>
              <a:rPr dirty="0" sz="1400" spc="-55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eye</a:t>
            </a:r>
            <a:r>
              <a:rPr dirty="0" sz="1400" spc="-8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on</a:t>
            </a:r>
            <a:r>
              <a:rPr dirty="0" sz="1400" spc="-5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the</a:t>
            </a:r>
            <a:r>
              <a:rPr dirty="0" sz="1400" spc="-6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following</a:t>
            </a:r>
            <a:r>
              <a:rPr dirty="0" sz="1400" spc="-6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during</a:t>
            </a:r>
            <a:r>
              <a:rPr dirty="0" sz="1400" spc="-5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this</a:t>
            </a:r>
            <a:r>
              <a:rPr dirty="0" sz="1400" spc="-6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assignment.  Temperature, humidity, </a:t>
            </a:r>
            <a:r>
              <a:rPr dirty="0" sz="1400">
                <a:latin typeface="Carlito"/>
                <a:cs typeface="Carlito"/>
              </a:rPr>
              <a:t>air </a:t>
            </a:r>
            <a:r>
              <a:rPr dirty="0" sz="1400" spc="-5">
                <a:latin typeface="Carlito"/>
                <a:cs typeface="Carlito"/>
              </a:rPr>
              <a:t>quality, light </a:t>
            </a:r>
            <a:r>
              <a:rPr dirty="0" sz="1400">
                <a:latin typeface="Carlito"/>
                <a:cs typeface="Carlito"/>
              </a:rPr>
              <a:t>value, </a:t>
            </a:r>
            <a:r>
              <a:rPr dirty="0" sz="1400" spc="-5">
                <a:latin typeface="Carlito"/>
                <a:cs typeface="Carlito"/>
              </a:rPr>
              <a:t>and</a:t>
            </a:r>
            <a:r>
              <a:rPr dirty="0" sz="1400" spc="-3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more.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</a:pPr>
            <a:r>
              <a:rPr dirty="0" sz="1400">
                <a:latin typeface="Carlito"/>
                <a:cs typeface="Carlito"/>
              </a:rPr>
              <a:t>In </a:t>
            </a:r>
            <a:r>
              <a:rPr dirty="0" sz="1400" spc="-5">
                <a:latin typeface="Carlito"/>
                <a:cs typeface="Carlito"/>
              </a:rPr>
              <a:t>the </a:t>
            </a:r>
            <a:r>
              <a:rPr dirty="0" sz="1400">
                <a:latin typeface="Carlito"/>
                <a:cs typeface="Carlito"/>
              </a:rPr>
              <a:t>Mongo </a:t>
            </a:r>
            <a:r>
              <a:rPr dirty="0" sz="1400" spc="-5">
                <a:latin typeface="Carlito"/>
                <a:cs typeface="Carlito"/>
              </a:rPr>
              <a:t>DB, </a:t>
            </a:r>
            <a:r>
              <a:rPr dirty="0" sz="1400">
                <a:latin typeface="Carlito"/>
                <a:cs typeface="Carlito"/>
              </a:rPr>
              <a:t>a </a:t>
            </a:r>
            <a:r>
              <a:rPr dirty="0" sz="1400" spc="-5">
                <a:latin typeface="Carlito"/>
                <a:cs typeface="Carlito"/>
              </a:rPr>
              <a:t>log </a:t>
            </a:r>
            <a:r>
              <a:rPr dirty="0" sz="1400">
                <a:latin typeface="Carlito"/>
                <a:cs typeface="Carlito"/>
              </a:rPr>
              <a:t>will be kept after every </a:t>
            </a:r>
            <a:r>
              <a:rPr dirty="0" sz="1400" spc="-5">
                <a:latin typeface="Carlito"/>
                <a:cs typeface="Carlito"/>
              </a:rPr>
              <a:t>15</a:t>
            </a:r>
            <a:r>
              <a:rPr dirty="0" sz="1400" spc="-8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minutes.</a:t>
            </a:r>
            <a:endParaRPr sz="1400">
              <a:latin typeface="Carlito"/>
              <a:cs typeface="Carlito"/>
            </a:endParaRPr>
          </a:p>
          <a:p>
            <a:pPr marL="101600" indent="-89535">
              <a:lnSpc>
                <a:spcPct val="100000"/>
              </a:lnSpc>
              <a:spcBef>
                <a:spcPts val="1225"/>
              </a:spcBef>
              <a:buSzPct val="65000"/>
              <a:buFont typeface="Arial"/>
              <a:buChar char="•"/>
              <a:tabLst>
                <a:tab pos="102235" algn="l"/>
              </a:tabLst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Objective </a:t>
            </a:r>
            <a:r>
              <a:rPr dirty="0" u="heavy" sz="200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of </a:t>
            </a: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the study</a:t>
            </a:r>
            <a:endParaRPr sz="2000">
              <a:latin typeface="Carlito"/>
              <a:cs typeface="Carlito"/>
            </a:endParaRPr>
          </a:p>
          <a:p>
            <a:pPr algn="just" marL="12700" marR="6350" indent="1566545">
              <a:lnSpc>
                <a:spcPct val="127499"/>
              </a:lnSpc>
              <a:spcBef>
                <a:spcPts val="1010"/>
              </a:spcBef>
            </a:pPr>
            <a:r>
              <a:rPr dirty="0" sz="1400">
                <a:latin typeface="Carlito"/>
                <a:cs typeface="Carlito"/>
              </a:rPr>
              <a:t>This </a:t>
            </a:r>
            <a:r>
              <a:rPr dirty="0" sz="1400" spc="-5">
                <a:latin typeface="Carlito"/>
                <a:cs typeface="Carlito"/>
              </a:rPr>
              <a:t>project focuses on </a:t>
            </a:r>
            <a:r>
              <a:rPr dirty="0" sz="1400">
                <a:latin typeface="Carlito"/>
                <a:cs typeface="Carlito"/>
              </a:rPr>
              <a:t>the </a:t>
            </a:r>
            <a:r>
              <a:rPr dirty="0" sz="1400" spc="-5">
                <a:latin typeface="Carlito"/>
                <a:cs typeface="Carlito"/>
              </a:rPr>
              <a:t>above problem </a:t>
            </a:r>
            <a:r>
              <a:rPr dirty="0" sz="1400">
                <a:latin typeface="Carlito"/>
                <a:cs typeface="Carlito"/>
              </a:rPr>
              <a:t>by </a:t>
            </a:r>
            <a:r>
              <a:rPr dirty="0" sz="1400" spc="-5">
                <a:latin typeface="Carlito"/>
                <a:cs typeface="Carlito"/>
              </a:rPr>
              <a:t>introducing  dynamic </a:t>
            </a:r>
            <a:r>
              <a:rPr dirty="0" sz="1400">
                <a:latin typeface="Carlito"/>
                <a:cs typeface="Carlito"/>
              </a:rPr>
              <a:t>IOT </a:t>
            </a:r>
            <a:r>
              <a:rPr dirty="0" sz="1400" spc="-5">
                <a:latin typeface="Carlito"/>
                <a:cs typeface="Carlito"/>
              </a:rPr>
              <a:t>Python. Based weather monitoring system using </a:t>
            </a:r>
            <a:r>
              <a:rPr dirty="0" sz="1400">
                <a:latin typeface="Carlito"/>
                <a:cs typeface="Carlito"/>
              </a:rPr>
              <a:t>Raspberry </a:t>
            </a:r>
            <a:r>
              <a:rPr dirty="0" sz="1400" spc="-5">
                <a:latin typeface="Carlito"/>
                <a:cs typeface="Carlito"/>
              </a:rPr>
              <a:t>Pi </a:t>
            </a:r>
            <a:r>
              <a:rPr dirty="0" sz="1400" spc="-10">
                <a:latin typeface="Carlito"/>
                <a:cs typeface="Carlito"/>
              </a:rPr>
              <a:t>to  </a:t>
            </a:r>
            <a:r>
              <a:rPr dirty="0" sz="1400" spc="-5">
                <a:latin typeface="Carlito"/>
                <a:cs typeface="Carlito"/>
              </a:rPr>
              <a:t>determine</a:t>
            </a:r>
            <a:r>
              <a:rPr dirty="0" sz="1400" spc="-1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weather.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6416" y="5180711"/>
            <a:ext cx="5981065" cy="6350"/>
          </a:xfrm>
          <a:custGeom>
            <a:avLst/>
            <a:gdLst/>
            <a:ahLst/>
            <a:cxnLst/>
            <a:rect l="l" t="t" r="r" b="b"/>
            <a:pathLst>
              <a:path w="5981065" h="6350">
                <a:moveTo>
                  <a:pt x="5981065" y="0"/>
                </a:moveTo>
                <a:lnTo>
                  <a:pt x="0" y="0"/>
                </a:lnTo>
                <a:lnTo>
                  <a:pt x="0" y="6095"/>
                </a:lnTo>
                <a:lnTo>
                  <a:pt x="5981065" y="6095"/>
                </a:lnTo>
                <a:lnTo>
                  <a:pt x="5981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5259704"/>
            <a:ext cx="5274310" cy="930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935990">
              <a:lnSpc>
                <a:spcPct val="100000"/>
              </a:lnSpc>
              <a:spcBef>
                <a:spcPts val="105"/>
              </a:spcBef>
            </a:pPr>
            <a:r>
              <a:rPr dirty="0" u="heavy" sz="260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SENSORS &amp; </a:t>
            </a:r>
            <a:r>
              <a:rPr dirty="0" u="heavy" sz="26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PROBES</a:t>
            </a:r>
            <a:r>
              <a:rPr dirty="0" u="heavy" sz="2600" spc="-9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260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REQUIRED:</a:t>
            </a:r>
            <a:endParaRPr sz="2600">
              <a:latin typeface="Carlito"/>
              <a:cs typeface="Carlito"/>
            </a:endParaRPr>
          </a:p>
          <a:p>
            <a:pPr marL="127000" indent="-114935">
              <a:lnSpc>
                <a:spcPct val="100000"/>
              </a:lnSpc>
              <a:spcBef>
                <a:spcPts val="1839"/>
              </a:spcBef>
              <a:buSzPct val="94444"/>
              <a:buChar char="•"/>
              <a:tabLst>
                <a:tab pos="127635" algn="l"/>
              </a:tabLst>
            </a:pPr>
            <a:r>
              <a:rPr dirty="0" u="heavy" sz="180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GAS</a:t>
            </a:r>
            <a:r>
              <a:rPr dirty="0" u="heavy" sz="18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180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SENSOR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6416" y="5895720"/>
            <a:ext cx="5981065" cy="6350"/>
          </a:xfrm>
          <a:custGeom>
            <a:avLst/>
            <a:gdLst/>
            <a:ahLst/>
            <a:cxnLst/>
            <a:rect l="l" t="t" r="r" b="b"/>
            <a:pathLst>
              <a:path w="5981065" h="6350">
                <a:moveTo>
                  <a:pt x="5981065" y="0"/>
                </a:moveTo>
                <a:lnTo>
                  <a:pt x="0" y="0"/>
                </a:lnTo>
                <a:lnTo>
                  <a:pt x="0" y="6096"/>
                </a:lnTo>
                <a:lnTo>
                  <a:pt x="5981065" y="6096"/>
                </a:lnTo>
                <a:lnTo>
                  <a:pt x="5981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02004" y="8042909"/>
            <a:ext cx="5839460" cy="1003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Description:</a:t>
            </a:r>
            <a:endParaRPr sz="2000">
              <a:latin typeface="Carlito"/>
              <a:cs typeface="Carlito"/>
            </a:endParaRPr>
          </a:p>
          <a:p>
            <a:pPr marL="12700" marR="5080">
              <a:lnSpc>
                <a:spcPct val="127099"/>
              </a:lnSpc>
              <a:spcBef>
                <a:spcPts val="1025"/>
              </a:spcBef>
            </a:pPr>
            <a:r>
              <a:rPr dirty="0" sz="1400" spc="-5">
                <a:latin typeface="Carlito"/>
                <a:cs typeface="Carlito"/>
              </a:rPr>
              <a:t>To </a:t>
            </a:r>
            <a:r>
              <a:rPr dirty="0" sz="1400">
                <a:latin typeface="Carlito"/>
                <a:cs typeface="Carlito"/>
              </a:rPr>
              <a:t>do </a:t>
            </a:r>
            <a:r>
              <a:rPr dirty="0" sz="1400" spc="-5">
                <a:latin typeface="Carlito"/>
                <a:cs typeface="Carlito"/>
              </a:rPr>
              <a:t>this, you can either </a:t>
            </a:r>
            <a:r>
              <a:rPr dirty="0" sz="1400">
                <a:latin typeface="Carlito"/>
                <a:cs typeface="Carlito"/>
              </a:rPr>
              <a:t>utilise </a:t>
            </a:r>
            <a:r>
              <a:rPr dirty="0" sz="1400" spc="-10">
                <a:latin typeface="Carlito"/>
                <a:cs typeface="Carlito"/>
              </a:rPr>
              <a:t>an </a:t>
            </a:r>
            <a:r>
              <a:rPr dirty="0" sz="1400" spc="-5">
                <a:latin typeface="Carlito"/>
                <a:cs typeface="Carlito"/>
              </a:rPr>
              <a:t>analogue pin or </a:t>
            </a:r>
            <a:r>
              <a:rPr dirty="0" sz="1400">
                <a:latin typeface="Carlito"/>
                <a:cs typeface="Carlito"/>
              </a:rPr>
              <a:t>a digital </a:t>
            </a:r>
            <a:r>
              <a:rPr dirty="0" sz="1400" spc="-5">
                <a:latin typeface="Carlito"/>
                <a:cs typeface="Carlito"/>
              </a:rPr>
              <a:t>pin. Simply </a:t>
            </a:r>
            <a:r>
              <a:rPr dirty="0" sz="1400">
                <a:latin typeface="Carlito"/>
                <a:cs typeface="Carlito"/>
              </a:rPr>
              <a:t>apply 5V  to the </a:t>
            </a:r>
            <a:r>
              <a:rPr dirty="0" sz="1400" spc="-5">
                <a:latin typeface="Carlito"/>
                <a:cs typeface="Carlito"/>
              </a:rPr>
              <a:t>module </a:t>
            </a:r>
            <a:r>
              <a:rPr dirty="0" sz="1400">
                <a:latin typeface="Carlito"/>
                <a:cs typeface="Carlito"/>
              </a:rPr>
              <a:t>to </a:t>
            </a:r>
            <a:r>
              <a:rPr dirty="0" sz="1400" spc="-5">
                <a:latin typeface="Carlito"/>
                <a:cs typeface="Carlito"/>
              </a:rPr>
              <a:t>start seeing </a:t>
            </a:r>
            <a:r>
              <a:rPr dirty="0" sz="1400">
                <a:latin typeface="Carlito"/>
                <a:cs typeface="Carlito"/>
              </a:rPr>
              <a:t>the </a:t>
            </a:r>
            <a:r>
              <a:rPr dirty="0" sz="1400" spc="-5">
                <a:latin typeface="Carlito"/>
                <a:cs typeface="Carlito"/>
              </a:rPr>
              <a:t>power LED shine. When </a:t>
            </a:r>
            <a:r>
              <a:rPr dirty="0" sz="1400">
                <a:latin typeface="Carlito"/>
                <a:cs typeface="Carlito"/>
              </a:rPr>
              <a:t>no </a:t>
            </a:r>
            <a:r>
              <a:rPr dirty="0" sz="1400" spc="-5">
                <a:latin typeface="Carlito"/>
                <a:cs typeface="Carlito"/>
              </a:rPr>
              <a:t>gas </a:t>
            </a:r>
            <a:r>
              <a:rPr dirty="0" sz="1400">
                <a:latin typeface="Carlito"/>
                <a:cs typeface="Carlito"/>
              </a:rPr>
              <a:t>is </a:t>
            </a:r>
            <a:r>
              <a:rPr dirty="0" sz="1400" spc="-5">
                <a:latin typeface="Carlito"/>
                <a:cs typeface="Carlito"/>
              </a:rPr>
              <a:t>detected,</a:t>
            </a:r>
            <a:r>
              <a:rPr dirty="0" sz="1400" spc="2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the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73375" y="6362827"/>
            <a:ext cx="2025650" cy="1561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9" name="object 9"/>
            <p:cNvSpPr/>
            <p:nvPr/>
          </p:nvSpPr>
          <p:spPr>
            <a:xfrm>
              <a:off x="304800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3088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79476" y="304800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79476" y="323088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79476" y="361188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394447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394447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5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4800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4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23088" y="323088"/>
              <a:ext cx="38100" cy="9413875"/>
            </a:xfrm>
            <a:custGeom>
              <a:avLst/>
              <a:gdLst/>
              <a:ahLst/>
              <a:cxnLst/>
              <a:rect l="l" t="t" r="r" b="b"/>
              <a:pathLst>
                <a:path w="38100" h="9413875">
                  <a:moveTo>
                    <a:pt x="0" y="9413748"/>
                  </a:moveTo>
                  <a:lnTo>
                    <a:pt x="38100" y="9413748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41374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61188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4" h="9319260">
                  <a:moveTo>
                    <a:pt x="0" y="9319260"/>
                  </a:moveTo>
                  <a:lnTo>
                    <a:pt x="18287" y="9319260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450835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5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412735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394447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5" h="9319260">
                  <a:moveTo>
                    <a:pt x="0" y="9319260"/>
                  </a:moveTo>
                  <a:lnTo>
                    <a:pt x="18288" y="931926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04800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56375"/>
                  </a:moveTo>
                  <a:lnTo>
                    <a:pt x="18288" y="56375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18288" y="74663"/>
                  </a:lnTo>
                  <a:lnTo>
                    <a:pt x="74676" y="74663"/>
                  </a:lnTo>
                  <a:lnTo>
                    <a:pt x="74676" y="56375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23088" y="9698735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6118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79476" y="9736835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79476" y="9698735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79476" y="9680447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7014972" y="18287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394448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0"/>
                  </a:moveTo>
                  <a:lnTo>
                    <a:pt x="56388" y="0"/>
                  </a:lnTo>
                  <a:lnTo>
                    <a:pt x="56388" y="56375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56388" y="74663"/>
                  </a:lnTo>
                  <a:lnTo>
                    <a:pt x="74676" y="74663"/>
                  </a:lnTo>
                  <a:lnTo>
                    <a:pt x="74676" y="56375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39444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388" y="0"/>
                  </a:moveTo>
                  <a:lnTo>
                    <a:pt x="18288" y="0"/>
                  </a:lnTo>
                  <a:lnTo>
                    <a:pt x="18288" y="18288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18288" y="56388"/>
                  </a:lnTo>
                  <a:lnTo>
                    <a:pt x="56388" y="56388"/>
                  </a:lnTo>
                  <a:lnTo>
                    <a:pt x="56388" y="18288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39444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35508"/>
            <a:ext cx="5910580" cy="4424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7299"/>
              </a:lnSpc>
              <a:spcBef>
                <a:spcPts val="95"/>
              </a:spcBef>
            </a:pPr>
            <a:r>
              <a:rPr dirty="0" sz="1400">
                <a:latin typeface="Carlito"/>
                <a:cs typeface="Carlito"/>
              </a:rPr>
              <a:t>output </a:t>
            </a:r>
            <a:r>
              <a:rPr dirty="0" sz="1400" spc="-5">
                <a:latin typeface="Carlito"/>
                <a:cs typeface="Carlito"/>
              </a:rPr>
              <a:t>LED will remain </a:t>
            </a:r>
            <a:r>
              <a:rPr dirty="0" sz="1400">
                <a:latin typeface="Carlito"/>
                <a:cs typeface="Carlito"/>
              </a:rPr>
              <a:t>out, </a:t>
            </a:r>
            <a:r>
              <a:rPr dirty="0" sz="1400" spc="-5">
                <a:latin typeface="Carlito"/>
                <a:cs typeface="Carlito"/>
              </a:rPr>
              <a:t>leaving </a:t>
            </a:r>
            <a:r>
              <a:rPr dirty="0" sz="1400">
                <a:latin typeface="Carlito"/>
                <a:cs typeface="Carlito"/>
              </a:rPr>
              <a:t>the </a:t>
            </a:r>
            <a:r>
              <a:rPr dirty="0" sz="1400" spc="-5">
                <a:latin typeface="Carlito"/>
                <a:cs typeface="Carlito"/>
              </a:rPr>
              <a:t>digital </a:t>
            </a:r>
            <a:r>
              <a:rPr dirty="0" sz="1400">
                <a:latin typeface="Carlito"/>
                <a:cs typeface="Carlito"/>
              </a:rPr>
              <a:t>output </a:t>
            </a:r>
            <a:r>
              <a:rPr dirty="0" sz="1400" spc="-5">
                <a:latin typeface="Carlito"/>
                <a:cs typeface="Carlito"/>
              </a:rPr>
              <a:t>pin </a:t>
            </a:r>
            <a:r>
              <a:rPr dirty="0" sz="1400">
                <a:latin typeface="Carlito"/>
                <a:cs typeface="Carlito"/>
              </a:rPr>
              <a:t>at </a:t>
            </a:r>
            <a:r>
              <a:rPr dirty="0" sz="1400" spc="-5">
                <a:latin typeface="Carlito"/>
                <a:cs typeface="Carlito"/>
              </a:rPr>
              <a:t>0V. </a:t>
            </a:r>
            <a:r>
              <a:rPr dirty="0" sz="1400">
                <a:latin typeface="Carlito"/>
                <a:cs typeface="Carlito"/>
              </a:rPr>
              <a:t>Keep </a:t>
            </a:r>
            <a:r>
              <a:rPr dirty="0" sz="1400" spc="-10">
                <a:latin typeface="Carlito"/>
                <a:cs typeface="Carlito"/>
              </a:rPr>
              <a:t>in </a:t>
            </a:r>
            <a:r>
              <a:rPr dirty="0" sz="1400" spc="-5">
                <a:latin typeface="Carlito"/>
                <a:cs typeface="Carlito"/>
              </a:rPr>
              <a:t>mind </a:t>
            </a:r>
            <a:r>
              <a:rPr dirty="0" sz="1400">
                <a:latin typeface="Carlito"/>
                <a:cs typeface="Carlito"/>
              </a:rPr>
              <a:t>that  these </a:t>
            </a:r>
            <a:r>
              <a:rPr dirty="0" sz="1400" spc="-5">
                <a:latin typeface="Carlito"/>
                <a:cs typeface="Carlito"/>
              </a:rPr>
              <a:t>sensors must be </a:t>
            </a:r>
            <a:r>
              <a:rPr dirty="0" sz="1400">
                <a:latin typeface="Carlito"/>
                <a:cs typeface="Carlito"/>
              </a:rPr>
              <a:t>kept </a:t>
            </a:r>
            <a:r>
              <a:rPr dirty="0" sz="1400" spc="-5">
                <a:latin typeface="Carlito"/>
                <a:cs typeface="Carlito"/>
              </a:rPr>
              <a:t>on </a:t>
            </a:r>
            <a:r>
              <a:rPr dirty="0" sz="1400">
                <a:latin typeface="Carlito"/>
                <a:cs typeface="Carlito"/>
              </a:rPr>
              <a:t>during the pre-heating </a:t>
            </a:r>
            <a:r>
              <a:rPr dirty="0" sz="1400" spc="-5">
                <a:latin typeface="Carlito"/>
                <a:cs typeface="Carlito"/>
              </a:rPr>
              <a:t>period (discussed </a:t>
            </a:r>
            <a:r>
              <a:rPr dirty="0" sz="1400" spc="-10">
                <a:latin typeface="Carlito"/>
                <a:cs typeface="Carlito"/>
              </a:rPr>
              <a:t>in </a:t>
            </a:r>
            <a:r>
              <a:rPr dirty="0" sz="1400">
                <a:latin typeface="Carlito"/>
                <a:cs typeface="Carlito"/>
              </a:rPr>
              <a:t>the  </a:t>
            </a:r>
            <a:r>
              <a:rPr dirty="0" sz="1400" spc="-5">
                <a:latin typeface="Carlito"/>
                <a:cs typeface="Carlito"/>
              </a:rPr>
              <a:t>features above) before </a:t>
            </a:r>
            <a:r>
              <a:rPr dirty="0" sz="1400">
                <a:latin typeface="Carlito"/>
                <a:cs typeface="Carlito"/>
              </a:rPr>
              <a:t>you may </a:t>
            </a:r>
            <a:r>
              <a:rPr dirty="0" sz="1400" spc="-5">
                <a:latin typeface="Carlito"/>
                <a:cs typeface="Carlito"/>
              </a:rPr>
              <a:t>use </a:t>
            </a:r>
            <a:r>
              <a:rPr dirty="0" sz="1400">
                <a:latin typeface="Carlito"/>
                <a:cs typeface="Carlito"/>
              </a:rPr>
              <a:t>it. </a:t>
            </a:r>
            <a:r>
              <a:rPr dirty="0" sz="1400" spc="-5">
                <a:latin typeface="Carlito"/>
                <a:cs typeface="Carlito"/>
              </a:rPr>
              <a:t>The </a:t>
            </a:r>
            <a:r>
              <a:rPr dirty="0" sz="1400">
                <a:latin typeface="Carlito"/>
                <a:cs typeface="Carlito"/>
              </a:rPr>
              <a:t>output </a:t>
            </a:r>
            <a:r>
              <a:rPr dirty="0" sz="1400" spc="-5">
                <a:latin typeface="Carlito"/>
                <a:cs typeface="Carlito"/>
              </a:rPr>
              <a:t>LED and digital </a:t>
            </a:r>
            <a:r>
              <a:rPr dirty="0" sz="1400">
                <a:latin typeface="Carlito"/>
                <a:cs typeface="Carlito"/>
              </a:rPr>
              <a:t>pin </a:t>
            </a:r>
            <a:r>
              <a:rPr dirty="0" sz="1400" spc="-5">
                <a:latin typeface="Carlito"/>
                <a:cs typeface="Carlito"/>
              </a:rPr>
              <a:t>should </a:t>
            </a:r>
            <a:r>
              <a:rPr dirty="0" sz="1400">
                <a:latin typeface="Carlito"/>
                <a:cs typeface="Carlito"/>
              </a:rPr>
              <a:t>now  </a:t>
            </a:r>
            <a:r>
              <a:rPr dirty="0" sz="1400" spc="-5">
                <a:latin typeface="Carlito"/>
                <a:cs typeface="Carlito"/>
              </a:rPr>
              <a:t>both </a:t>
            </a:r>
            <a:r>
              <a:rPr dirty="0" sz="1400">
                <a:latin typeface="Carlito"/>
                <a:cs typeface="Carlito"/>
              </a:rPr>
              <a:t>go </a:t>
            </a:r>
            <a:r>
              <a:rPr dirty="0" sz="1400" spc="-5">
                <a:latin typeface="Carlito"/>
                <a:cs typeface="Carlito"/>
              </a:rPr>
              <a:t>high </a:t>
            </a:r>
            <a:r>
              <a:rPr dirty="0" sz="1400">
                <a:latin typeface="Carlito"/>
                <a:cs typeface="Carlito"/>
              </a:rPr>
              <a:t>as </a:t>
            </a:r>
            <a:r>
              <a:rPr dirty="0" sz="1400" spc="-5">
                <a:latin typeface="Carlito"/>
                <a:cs typeface="Carlito"/>
              </a:rPr>
              <a:t>you introduce the sensor </a:t>
            </a:r>
            <a:r>
              <a:rPr dirty="0" sz="1400" spc="-10">
                <a:latin typeface="Carlito"/>
                <a:cs typeface="Carlito"/>
              </a:rPr>
              <a:t>to </a:t>
            </a:r>
            <a:r>
              <a:rPr dirty="0" sz="1400">
                <a:latin typeface="Carlito"/>
                <a:cs typeface="Carlito"/>
              </a:rPr>
              <a:t>the gas </a:t>
            </a:r>
            <a:r>
              <a:rPr dirty="0" sz="1400" spc="-5">
                <a:latin typeface="Carlito"/>
                <a:cs typeface="Carlito"/>
              </a:rPr>
              <a:t>you wish </a:t>
            </a:r>
            <a:r>
              <a:rPr dirty="0" sz="1400">
                <a:latin typeface="Carlito"/>
                <a:cs typeface="Carlito"/>
              </a:rPr>
              <a:t>to detect; if </a:t>
            </a:r>
            <a:r>
              <a:rPr dirty="0" sz="1400" spc="-5">
                <a:latin typeface="Carlito"/>
                <a:cs typeface="Carlito"/>
              </a:rPr>
              <a:t>not,  </a:t>
            </a:r>
            <a:r>
              <a:rPr dirty="0" sz="1400">
                <a:latin typeface="Carlito"/>
                <a:cs typeface="Carlito"/>
              </a:rPr>
              <a:t>adjust the </a:t>
            </a:r>
            <a:r>
              <a:rPr dirty="0" sz="1400" spc="-5">
                <a:latin typeface="Carlito"/>
                <a:cs typeface="Carlito"/>
              </a:rPr>
              <a:t>potentiometer </a:t>
            </a:r>
            <a:r>
              <a:rPr dirty="0" sz="1400">
                <a:latin typeface="Carlito"/>
                <a:cs typeface="Carlito"/>
              </a:rPr>
              <a:t>until the output</a:t>
            </a:r>
            <a:r>
              <a:rPr dirty="0" sz="1400" spc="-4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does.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Specifications:</a:t>
            </a:r>
            <a:endParaRPr sz="2000">
              <a:latin typeface="Carlito"/>
              <a:cs typeface="Carlito"/>
            </a:endParaRPr>
          </a:p>
          <a:p>
            <a:pPr marL="469265" indent="-228600">
              <a:lnSpc>
                <a:spcPct val="100000"/>
              </a:lnSpc>
              <a:spcBef>
                <a:spcPts val="156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400">
                <a:latin typeface="Carlito"/>
                <a:cs typeface="Carlito"/>
              </a:rPr>
              <a:t>Wide </a:t>
            </a:r>
            <a:r>
              <a:rPr dirty="0" sz="1400" spc="-5">
                <a:latin typeface="Carlito"/>
                <a:cs typeface="Carlito"/>
              </a:rPr>
              <a:t>detecting</a:t>
            </a:r>
            <a:r>
              <a:rPr dirty="0" sz="1400" spc="-25">
                <a:latin typeface="Carlito"/>
                <a:cs typeface="Carlito"/>
              </a:rPr>
              <a:t> </a:t>
            </a:r>
            <a:r>
              <a:rPr dirty="0" sz="1400" spc="-10">
                <a:latin typeface="Carlito"/>
                <a:cs typeface="Carlito"/>
              </a:rPr>
              <a:t>scope</a:t>
            </a:r>
            <a:endParaRPr sz="1400">
              <a:latin typeface="Carlito"/>
              <a:cs typeface="Carlito"/>
            </a:endParaRPr>
          </a:p>
          <a:p>
            <a:pPr marL="469265" indent="-228600">
              <a:lnSpc>
                <a:spcPct val="100000"/>
              </a:lnSpc>
              <a:spcBef>
                <a:spcPts val="219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400" spc="-5">
                <a:latin typeface="Carlito"/>
                <a:cs typeface="Carlito"/>
              </a:rPr>
              <a:t>Fast </a:t>
            </a:r>
            <a:r>
              <a:rPr dirty="0" sz="1400">
                <a:latin typeface="Carlito"/>
                <a:cs typeface="Carlito"/>
              </a:rPr>
              <a:t>response </a:t>
            </a:r>
            <a:r>
              <a:rPr dirty="0" sz="1400" spc="-5">
                <a:latin typeface="Carlito"/>
                <a:cs typeface="Carlito"/>
              </a:rPr>
              <a:t>and </a:t>
            </a:r>
            <a:r>
              <a:rPr dirty="0" sz="1400" spc="-10">
                <a:latin typeface="Carlito"/>
                <a:cs typeface="Carlito"/>
              </a:rPr>
              <a:t>High</a:t>
            </a:r>
            <a:r>
              <a:rPr dirty="0" sz="1400" spc="-2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sensitivity</a:t>
            </a:r>
            <a:endParaRPr sz="1400">
              <a:latin typeface="Carlito"/>
              <a:cs typeface="Carlito"/>
            </a:endParaRPr>
          </a:p>
          <a:p>
            <a:pPr marL="4692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400">
                <a:latin typeface="Carlito"/>
                <a:cs typeface="Carlito"/>
              </a:rPr>
              <a:t>Stable </a:t>
            </a:r>
            <a:r>
              <a:rPr dirty="0" sz="1400" spc="-5">
                <a:latin typeface="Carlito"/>
                <a:cs typeface="Carlito"/>
              </a:rPr>
              <a:t>and long</a:t>
            </a:r>
            <a:r>
              <a:rPr dirty="0" sz="1400" spc="-15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life</a:t>
            </a:r>
            <a:endParaRPr sz="1400">
              <a:latin typeface="Carlito"/>
              <a:cs typeface="Carlito"/>
            </a:endParaRPr>
          </a:p>
          <a:p>
            <a:pPr marL="4692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400">
                <a:latin typeface="Carlito"/>
                <a:cs typeface="Carlito"/>
              </a:rPr>
              <a:t>Operating </a:t>
            </a:r>
            <a:r>
              <a:rPr dirty="0" sz="1400" spc="-5">
                <a:latin typeface="Carlito"/>
                <a:cs typeface="Carlito"/>
              </a:rPr>
              <a:t>Voltage </a:t>
            </a:r>
            <a:r>
              <a:rPr dirty="0" sz="1400">
                <a:latin typeface="Carlito"/>
                <a:cs typeface="Carlito"/>
              </a:rPr>
              <a:t>is</a:t>
            </a:r>
            <a:r>
              <a:rPr dirty="0" sz="1400" spc="-4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+5V</a:t>
            </a:r>
            <a:endParaRPr sz="1400">
              <a:latin typeface="Carlito"/>
              <a:cs typeface="Carlito"/>
            </a:endParaRPr>
          </a:p>
          <a:p>
            <a:pPr marL="4692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400" spc="-5">
                <a:latin typeface="Carlito"/>
                <a:cs typeface="Carlito"/>
              </a:rPr>
              <a:t>Detect/Measure </a:t>
            </a:r>
            <a:r>
              <a:rPr dirty="0" sz="1400" spc="-10">
                <a:latin typeface="Carlito"/>
                <a:cs typeface="Carlito"/>
              </a:rPr>
              <a:t>NH3, </a:t>
            </a:r>
            <a:r>
              <a:rPr dirty="0" sz="1400">
                <a:latin typeface="Carlito"/>
                <a:cs typeface="Carlito"/>
              </a:rPr>
              <a:t>NOx, </a:t>
            </a:r>
            <a:r>
              <a:rPr dirty="0" sz="1400" spc="-5">
                <a:latin typeface="Carlito"/>
                <a:cs typeface="Carlito"/>
              </a:rPr>
              <a:t>alcohol, </a:t>
            </a:r>
            <a:r>
              <a:rPr dirty="0" sz="1400">
                <a:latin typeface="Carlito"/>
                <a:cs typeface="Carlito"/>
              </a:rPr>
              <a:t>Benzene, </a:t>
            </a:r>
            <a:r>
              <a:rPr dirty="0" sz="1400" spc="-5">
                <a:latin typeface="Carlito"/>
                <a:cs typeface="Carlito"/>
              </a:rPr>
              <a:t>smoke, </a:t>
            </a:r>
            <a:r>
              <a:rPr dirty="0" sz="1400">
                <a:latin typeface="Carlito"/>
                <a:cs typeface="Carlito"/>
              </a:rPr>
              <a:t>CO2,</a:t>
            </a:r>
            <a:r>
              <a:rPr dirty="0" sz="1400" spc="-4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etc.</a:t>
            </a:r>
            <a:endParaRPr sz="1400">
              <a:latin typeface="Carlito"/>
              <a:cs typeface="Carlito"/>
            </a:endParaRPr>
          </a:p>
          <a:p>
            <a:pPr marL="4692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400">
                <a:latin typeface="Carlito"/>
                <a:cs typeface="Carlito"/>
              </a:rPr>
              <a:t>Analog output </a:t>
            </a:r>
            <a:r>
              <a:rPr dirty="0" sz="1400" spc="-5">
                <a:latin typeface="Carlito"/>
                <a:cs typeface="Carlito"/>
              </a:rPr>
              <a:t>voltage: </a:t>
            </a:r>
            <a:r>
              <a:rPr dirty="0" sz="1400">
                <a:latin typeface="Carlito"/>
                <a:cs typeface="Carlito"/>
              </a:rPr>
              <a:t>0V to</a:t>
            </a:r>
            <a:r>
              <a:rPr dirty="0" sz="1400" spc="-5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5V</a:t>
            </a:r>
            <a:endParaRPr sz="1400">
              <a:latin typeface="Carlito"/>
              <a:cs typeface="Carlito"/>
            </a:endParaRPr>
          </a:p>
          <a:p>
            <a:pPr marL="469265" indent="-228600">
              <a:lnSpc>
                <a:spcPct val="100000"/>
              </a:lnSpc>
              <a:spcBef>
                <a:spcPts val="219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400" spc="-5">
                <a:latin typeface="Carlito"/>
                <a:cs typeface="Carlito"/>
              </a:rPr>
              <a:t>Digital </a:t>
            </a:r>
            <a:r>
              <a:rPr dirty="0" sz="1400">
                <a:latin typeface="Carlito"/>
                <a:cs typeface="Carlito"/>
              </a:rPr>
              <a:t>output </a:t>
            </a:r>
            <a:r>
              <a:rPr dirty="0" sz="1400" spc="-5">
                <a:latin typeface="Carlito"/>
                <a:cs typeface="Carlito"/>
              </a:rPr>
              <a:t>voltage: </a:t>
            </a:r>
            <a:r>
              <a:rPr dirty="0" sz="1400">
                <a:latin typeface="Carlito"/>
                <a:cs typeface="Carlito"/>
              </a:rPr>
              <a:t>0V </a:t>
            </a:r>
            <a:r>
              <a:rPr dirty="0" sz="1400" spc="-5">
                <a:latin typeface="Carlito"/>
                <a:cs typeface="Carlito"/>
              </a:rPr>
              <a:t>or </a:t>
            </a:r>
            <a:r>
              <a:rPr dirty="0" sz="1400">
                <a:latin typeface="Carlito"/>
                <a:cs typeface="Carlito"/>
              </a:rPr>
              <a:t>5V </a:t>
            </a:r>
            <a:r>
              <a:rPr dirty="0" sz="1400" spc="-5">
                <a:latin typeface="Carlito"/>
                <a:cs typeface="Carlito"/>
              </a:rPr>
              <a:t>(TTL</a:t>
            </a:r>
            <a:r>
              <a:rPr dirty="0" sz="1400" spc="-4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Logic)</a:t>
            </a:r>
            <a:endParaRPr sz="1400">
              <a:latin typeface="Carlito"/>
              <a:cs typeface="Carlito"/>
            </a:endParaRPr>
          </a:p>
          <a:p>
            <a:pPr marL="469265" indent="-228600">
              <a:lnSpc>
                <a:spcPct val="100000"/>
              </a:lnSpc>
              <a:spcBef>
                <a:spcPts val="22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400">
                <a:latin typeface="Carlito"/>
                <a:cs typeface="Carlito"/>
              </a:rPr>
              <a:t>Preheat </a:t>
            </a:r>
            <a:r>
              <a:rPr dirty="0" sz="1400" spc="-5">
                <a:latin typeface="Carlito"/>
                <a:cs typeface="Carlito"/>
              </a:rPr>
              <a:t>duration </a:t>
            </a:r>
            <a:r>
              <a:rPr dirty="0" sz="1400">
                <a:latin typeface="Carlito"/>
                <a:cs typeface="Carlito"/>
              </a:rPr>
              <a:t>20</a:t>
            </a:r>
            <a:r>
              <a:rPr dirty="0" sz="1400" spc="-2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seconds</a:t>
            </a:r>
            <a:endParaRPr sz="1400">
              <a:latin typeface="Carlito"/>
              <a:cs typeface="Carlito"/>
            </a:endParaRPr>
          </a:p>
          <a:p>
            <a:pPr marL="4692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400">
                <a:latin typeface="Carlito"/>
                <a:cs typeface="Carlito"/>
              </a:rPr>
              <a:t>Can be </a:t>
            </a:r>
            <a:r>
              <a:rPr dirty="0" sz="1400" spc="-5">
                <a:latin typeface="Carlito"/>
                <a:cs typeface="Carlito"/>
              </a:rPr>
              <a:t>used </a:t>
            </a:r>
            <a:r>
              <a:rPr dirty="0" sz="1400">
                <a:latin typeface="Carlito"/>
                <a:cs typeface="Carlito"/>
              </a:rPr>
              <a:t>as a </a:t>
            </a:r>
            <a:r>
              <a:rPr dirty="0" sz="1400" spc="-5">
                <a:latin typeface="Carlito"/>
                <a:cs typeface="Carlito"/>
              </a:rPr>
              <a:t>Digital or analog</a:t>
            </a:r>
            <a:r>
              <a:rPr dirty="0" sz="1400" spc="-3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sensor</a:t>
            </a:r>
            <a:endParaRPr sz="1400">
              <a:latin typeface="Carlito"/>
              <a:cs typeface="Carlito"/>
            </a:endParaRPr>
          </a:p>
          <a:p>
            <a:pPr marL="469265" indent="-228600">
              <a:lnSpc>
                <a:spcPct val="100000"/>
              </a:lnSpc>
              <a:spcBef>
                <a:spcPts val="219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400">
                <a:latin typeface="Carlito"/>
                <a:cs typeface="Carlito"/>
              </a:rPr>
              <a:t>The </a:t>
            </a:r>
            <a:r>
              <a:rPr dirty="0" sz="1400" spc="-5">
                <a:latin typeface="Carlito"/>
                <a:cs typeface="Carlito"/>
              </a:rPr>
              <a:t>Sensitivity of Digital </a:t>
            </a:r>
            <a:r>
              <a:rPr dirty="0" sz="1400">
                <a:latin typeface="Carlito"/>
                <a:cs typeface="Carlito"/>
              </a:rPr>
              <a:t>pin </a:t>
            </a:r>
            <a:r>
              <a:rPr dirty="0" sz="1400" spc="-5">
                <a:latin typeface="Carlito"/>
                <a:cs typeface="Carlito"/>
              </a:rPr>
              <a:t>can </a:t>
            </a:r>
            <a:r>
              <a:rPr dirty="0" sz="1400">
                <a:latin typeface="Carlito"/>
                <a:cs typeface="Carlito"/>
              </a:rPr>
              <a:t>be </a:t>
            </a:r>
            <a:r>
              <a:rPr dirty="0" sz="1400" spc="-5">
                <a:latin typeface="Carlito"/>
                <a:cs typeface="Carlito"/>
              </a:rPr>
              <a:t>varied </a:t>
            </a:r>
            <a:r>
              <a:rPr dirty="0" sz="1400">
                <a:latin typeface="Carlito"/>
                <a:cs typeface="Carlito"/>
              </a:rPr>
              <a:t>using the</a:t>
            </a:r>
            <a:r>
              <a:rPr dirty="0" sz="1400" spc="-5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potentiometer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657031"/>
            <a:ext cx="40386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0" indent="-127635">
              <a:lnSpc>
                <a:spcPct val="100000"/>
              </a:lnSpc>
              <a:spcBef>
                <a:spcPts val="100"/>
              </a:spcBef>
              <a:buSzPct val="95000"/>
              <a:buChar char="•"/>
              <a:tabLst>
                <a:tab pos="140335" algn="l"/>
              </a:tabLst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TEMPERATURE </a:t>
            </a:r>
            <a:r>
              <a:rPr dirty="0" u="heavy" sz="200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&amp; </a:t>
            </a: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HUMIDITY</a:t>
            </a:r>
            <a:r>
              <a:rPr dirty="0" u="heavy" sz="2000" spc="-1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SENSOR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5" name="object 5"/>
            <p:cNvSpPr/>
            <p:nvPr/>
          </p:nvSpPr>
          <p:spPr>
            <a:xfrm>
              <a:off x="304800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3088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79476" y="304800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9476" y="323088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9476" y="361188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394447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394447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5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04800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4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23088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1188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4" h="9319260">
                  <a:moveTo>
                    <a:pt x="0" y="9319260"/>
                  </a:moveTo>
                  <a:lnTo>
                    <a:pt x="18287" y="9319260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450835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5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12735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394447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5" h="9319260">
                  <a:moveTo>
                    <a:pt x="0" y="9319260"/>
                  </a:moveTo>
                  <a:lnTo>
                    <a:pt x="18288" y="931926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04800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56375"/>
                  </a:moveTo>
                  <a:lnTo>
                    <a:pt x="18288" y="56375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18288" y="74663"/>
                  </a:lnTo>
                  <a:lnTo>
                    <a:pt x="74676" y="74663"/>
                  </a:lnTo>
                  <a:lnTo>
                    <a:pt x="74676" y="56375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2308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5">
                  <a:moveTo>
                    <a:pt x="56388" y="18288"/>
                  </a:moveTo>
                  <a:lnTo>
                    <a:pt x="38100" y="18288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38100" y="56388"/>
                  </a:lnTo>
                  <a:lnTo>
                    <a:pt x="56388" y="56388"/>
                  </a:lnTo>
                  <a:lnTo>
                    <a:pt x="56388" y="1828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6118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79476" y="9736835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9476" y="9698735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9476" y="9680447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7014972" y="18287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394448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0"/>
                  </a:moveTo>
                  <a:lnTo>
                    <a:pt x="56388" y="0"/>
                  </a:lnTo>
                  <a:lnTo>
                    <a:pt x="56388" y="56375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56388" y="74663"/>
                  </a:lnTo>
                  <a:lnTo>
                    <a:pt x="74676" y="74663"/>
                  </a:lnTo>
                  <a:lnTo>
                    <a:pt x="74676" y="56375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39444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388" y="0"/>
                  </a:moveTo>
                  <a:lnTo>
                    <a:pt x="18288" y="0"/>
                  </a:lnTo>
                  <a:lnTo>
                    <a:pt x="18288" y="18288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18288" y="56388"/>
                  </a:lnTo>
                  <a:lnTo>
                    <a:pt x="56388" y="56388"/>
                  </a:lnTo>
                  <a:lnTo>
                    <a:pt x="56388" y="18288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39444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715382"/>
            <a:ext cx="5949315" cy="4298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Description:</a:t>
            </a:r>
            <a:endParaRPr sz="2000">
              <a:latin typeface="Carlito"/>
              <a:cs typeface="Carlito"/>
            </a:endParaRPr>
          </a:p>
          <a:p>
            <a:pPr marL="12700" marR="99695">
              <a:lnSpc>
                <a:spcPct val="127400"/>
              </a:lnSpc>
              <a:spcBef>
                <a:spcPts val="1015"/>
              </a:spcBef>
            </a:pPr>
            <a:r>
              <a:rPr dirty="0" sz="1400">
                <a:latin typeface="Carlito"/>
                <a:cs typeface="Carlito"/>
              </a:rPr>
              <a:t>A </a:t>
            </a:r>
            <a:r>
              <a:rPr dirty="0" sz="1400" spc="-5">
                <a:latin typeface="Carlito"/>
                <a:cs typeface="Carlito"/>
              </a:rPr>
              <a:t>typical temperature </a:t>
            </a:r>
            <a:r>
              <a:rPr dirty="0" sz="1400">
                <a:latin typeface="Carlito"/>
                <a:cs typeface="Carlito"/>
              </a:rPr>
              <a:t>and </a:t>
            </a:r>
            <a:r>
              <a:rPr dirty="0" sz="1400" spc="-5">
                <a:latin typeface="Carlito"/>
                <a:cs typeface="Carlito"/>
              </a:rPr>
              <a:t>humidity sensor </a:t>
            </a:r>
            <a:r>
              <a:rPr dirty="0" sz="1400">
                <a:latin typeface="Carlito"/>
                <a:cs typeface="Carlito"/>
              </a:rPr>
              <a:t>is the </a:t>
            </a:r>
            <a:r>
              <a:rPr dirty="0" sz="1400" spc="-5">
                <a:latin typeface="Carlito"/>
                <a:cs typeface="Carlito"/>
              </a:rPr>
              <a:t>DHT11. The sensor includes </a:t>
            </a:r>
            <a:r>
              <a:rPr dirty="0" sz="1400">
                <a:latin typeface="Carlito"/>
                <a:cs typeface="Carlito"/>
              </a:rPr>
              <a:t>a  </a:t>
            </a:r>
            <a:r>
              <a:rPr dirty="0" sz="1400" spc="-5">
                <a:latin typeface="Carlito"/>
                <a:cs typeface="Carlito"/>
              </a:rPr>
              <a:t>dedicated </a:t>
            </a:r>
            <a:r>
              <a:rPr dirty="0" sz="1400">
                <a:latin typeface="Carlito"/>
                <a:cs typeface="Carlito"/>
              </a:rPr>
              <a:t>NTC </a:t>
            </a:r>
            <a:r>
              <a:rPr dirty="0" sz="1400" spc="-5">
                <a:latin typeface="Carlito"/>
                <a:cs typeface="Carlito"/>
              </a:rPr>
              <a:t>for temperature measurement and </a:t>
            </a:r>
            <a:r>
              <a:rPr dirty="0" sz="1400" spc="-10">
                <a:latin typeface="Carlito"/>
                <a:cs typeface="Carlito"/>
              </a:rPr>
              <a:t>an </a:t>
            </a:r>
            <a:r>
              <a:rPr dirty="0" sz="1400">
                <a:latin typeface="Carlito"/>
                <a:cs typeface="Carlito"/>
              </a:rPr>
              <a:t>8-bit </a:t>
            </a:r>
            <a:r>
              <a:rPr dirty="0" sz="1400" spc="-5">
                <a:latin typeface="Carlito"/>
                <a:cs typeface="Carlito"/>
              </a:rPr>
              <a:t>microprocessor </a:t>
            </a:r>
            <a:r>
              <a:rPr dirty="0" sz="1400" spc="-10">
                <a:latin typeface="Carlito"/>
                <a:cs typeface="Carlito"/>
              </a:rPr>
              <a:t>for  </a:t>
            </a:r>
            <a:r>
              <a:rPr dirty="0" sz="1400" spc="-5">
                <a:latin typeface="Carlito"/>
                <a:cs typeface="Carlito"/>
              </a:rPr>
              <a:t>serial </a:t>
            </a:r>
            <a:r>
              <a:rPr dirty="0" sz="1400">
                <a:latin typeface="Carlito"/>
                <a:cs typeface="Carlito"/>
              </a:rPr>
              <a:t>data </a:t>
            </a:r>
            <a:r>
              <a:rPr dirty="0" sz="1400" spc="-5">
                <a:latin typeface="Carlito"/>
                <a:cs typeface="Carlito"/>
              </a:rPr>
              <a:t>output of temperature and humidity information. Additionally factory  </a:t>
            </a:r>
            <a:r>
              <a:rPr dirty="0" sz="1400">
                <a:latin typeface="Carlito"/>
                <a:cs typeface="Carlito"/>
              </a:rPr>
              <a:t>calibrated, the </a:t>
            </a:r>
            <a:r>
              <a:rPr dirty="0" sz="1400" spc="-5">
                <a:latin typeface="Carlito"/>
                <a:cs typeface="Carlito"/>
              </a:rPr>
              <a:t>sensor </a:t>
            </a:r>
            <a:r>
              <a:rPr dirty="0" sz="1400">
                <a:latin typeface="Carlito"/>
                <a:cs typeface="Carlito"/>
              </a:rPr>
              <a:t>makes it </a:t>
            </a:r>
            <a:r>
              <a:rPr dirty="0" sz="1400" spc="-5">
                <a:latin typeface="Carlito"/>
                <a:cs typeface="Carlito"/>
              </a:rPr>
              <a:t>simple </a:t>
            </a:r>
            <a:r>
              <a:rPr dirty="0" sz="1400">
                <a:latin typeface="Carlito"/>
                <a:cs typeface="Carlito"/>
              </a:rPr>
              <a:t>to </a:t>
            </a:r>
            <a:r>
              <a:rPr dirty="0" sz="1400" spc="-5">
                <a:latin typeface="Carlito"/>
                <a:cs typeface="Carlito"/>
              </a:rPr>
              <a:t>integrate </a:t>
            </a:r>
            <a:r>
              <a:rPr dirty="0" sz="1400">
                <a:latin typeface="Carlito"/>
                <a:cs typeface="Carlito"/>
              </a:rPr>
              <a:t>with </a:t>
            </a:r>
            <a:r>
              <a:rPr dirty="0" sz="1400" spc="-5">
                <a:latin typeface="Carlito"/>
                <a:cs typeface="Carlito"/>
              </a:rPr>
              <a:t>other</a:t>
            </a:r>
            <a:r>
              <a:rPr dirty="0" sz="1400" spc="-1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microcontrollers.</a:t>
            </a:r>
            <a:endParaRPr sz="1400">
              <a:latin typeface="Carlito"/>
              <a:cs typeface="Carlito"/>
            </a:endParaRPr>
          </a:p>
          <a:p>
            <a:pPr marL="12700" marR="5080">
              <a:lnSpc>
                <a:spcPct val="127499"/>
              </a:lnSpc>
              <a:spcBef>
                <a:spcPts val="785"/>
              </a:spcBef>
            </a:pPr>
            <a:r>
              <a:rPr dirty="0" sz="1400">
                <a:latin typeface="Carlito"/>
                <a:cs typeface="Carlito"/>
              </a:rPr>
              <a:t>The </a:t>
            </a:r>
            <a:r>
              <a:rPr dirty="0" sz="1400" spc="-5">
                <a:latin typeface="Carlito"/>
                <a:cs typeface="Carlito"/>
              </a:rPr>
              <a:t>sensor has </a:t>
            </a:r>
            <a:r>
              <a:rPr dirty="0" sz="1400" spc="-10">
                <a:latin typeface="Carlito"/>
                <a:cs typeface="Carlito"/>
              </a:rPr>
              <a:t>an </a:t>
            </a:r>
            <a:r>
              <a:rPr dirty="0" sz="1400" spc="-5">
                <a:latin typeface="Carlito"/>
                <a:cs typeface="Carlito"/>
              </a:rPr>
              <a:t>accuracy of </a:t>
            </a:r>
            <a:r>
              <a:rPr dirty="0" sz="1400">
                <a:latin typeface="Carlito"/>
                <a:cs typeface="Carlito"/>
              </a:rPr>
              <a:t>1°C </a:t>
            </a:r>
            <a:r>
              <a:rPr dirty="0" sz="1400" spc="-5">
                <a:latin typeface="Carlito"/>
                <a:cs typeface="Carlito"/>
              </a:rPr>
              <a:t>and </a:t>
            </a:r>
            <a:r>
              <a:rPr dirty="0" sz="1400">
                <a:latin typeface="Carlito"/>
                <a:cs typeface="Carlito"/>
              </a:rPr>
              <a:t>1% </a:t>
            </a:r>
            <a:r>
              <a:rPr dirty="0" sz="1400" spc="-5">
                <a:latin typeface="Carlito"/>
                <a:cs typeface="Carlito"/>
              </a:rPr>
              <a:t>and can </a:t>
            </a:r>
            <a:r>
              <a:rPr dirty="0" sz="1400">
                <a:latin typeface="Carlito"/>
                <a:cs typeface="Carlito"/>
              </a:rPr>
              <a:t>measure </a:t>
            </a:r>
            <a:r>
              <a:rPr dirty="0" sz="1400" spc="-5">
                <a:latin typeface="Carlito"/>
                <a:cs typeface="Carlito"/>
              </a:rPr>
              <a:t>temperature from </a:t>
            </a:r>
            <a:r>
              <a:rPr dirty="0" sz="1400">
                <a:latin typeface="Carlito"/>
                <a:cs typeface="Carlito"/>
              </a:rPr>
              <a:t>0°C  to </a:t>
            </a:r>
            <a:r>
              <a:rPr dirty="0" sz="1400" spc="-5">
                <a:latin typeface="Carlito"/>
                <a:cs typeface="Carlito"/>
              </a:rPr>
              <a:t>50°C </a:t>
            </a:r>
            <a:r>
              <a:rPr dirty="0" sz="1400">
                <a:latin typeface="Carlito"/>
                <a:cs typeface="Carlito"/>
              </a:rPr>
              <a:t>and </a:t>
            </a:r>
            <a:r>
              <a:rPr dirty="0" sz="1400" spc="-5">
                <a:latin typeface="Carlito"/>
                <a:cs typeface="Carlito"/>
              </a:rPr>
              <a:t>humidity from 20% </a:t>
            </a:r>
            <a:r>
              <a:rPr dirty="0" sz="1400">
                <a:latin typeface="Carlito"/>
                <a:cs typeface="Carlito"/>
              </a:rPr>
              <a:t>to </a:t>
            </a:r>
            <a:r>
              <a:rPr dirty="0" sz="1400" spc="-5">
                <a:latin typeface="Carlito"/>
                <a:cs typeface="Carlito"/>
              </a:rPr>
              <a:t>90%. Therefore, </a:t>
            </a:r>
            <a:r>
              <a:rPr dirty="0" sz="1400">
                <a:latin typeface="Carlito"/>
                <a:cs typeface="Carlito"/>
              </a:rPr>
              <a:t>if </a:t>
            </a:r>
            <a:r>
              <a:rPr dirty="0" sz="1400" spc="-5">
                <a:latin typeface="Carlito"/>
                <a:cs typeface="Carlito"/>
              </a:rPr>
              <a:t>you </a:t>
            </a:r>
            <a:r>
              <a:rPr dirty="0" sz="1400">
                <a:latin typeface="Carlito"/>
                <a:cs typeface="Carlito"/>
              </a:rPr>
              <a:t>want </a:t>
            </a:r>
            <a:r>
              <a:rPr dirty="0" sz="1400" spc="-10">
                <a:latin typeface="Carlito"/>
                <a:cs typeface="Carlito"/>
              </a:rPr>
              <a:t>to </a:t>
            </a:r>
            <a:r>
              <a:rPr dirty="0" sz="1400">
                <a:latin typeface="Carlito"/>
                <a:cs typeface="Carlito"/>
              </a:rPr>
              <a:t>measure </a:t>
            </a:r>
            <a:r>
              <a:rPr dirty="0" sz="1400" spc="-10">
                <a:latin typeface="Carlito"/>
                <a:cs typeface="Carlito"/>
              </a:rPr>
              <a:t>in </a:t>
            </a:r>
            <a:r>
              <a:rPr dirty="0" sz="1400" spc="-5">
                <a:latin typeface="Carlito"/>
                <a:cs typeface="Carlito"/>
              </a:rPr>
              <a:t>this  </a:t>
            </a:r>
            <a:r>
              <a:rPr dirty="0" sz="1400">
                <a:latin typeface="Carlito"/>
                <a:cs typeface="Carlito"/>
              </a:rPr>
              <a:t>range, </a:t>
            </a:r>
            <a:r>
              <a:rPr dirty="0" sz="1400" spc="-5">
                <a:latin typeface="Carlito"/>
                <a:cs typeface="Carlito"/>
              </a:rPr>
              <a:t>this sensor might </a:t>
            </a:r>
            <a:r>
              <a:rPr dirty="0" sz="1400">
                <a:latin typeface="Carlito"/>
                <a:cs typeface="Carlito"/>
              </a:rPr>
              <a:t>be the </a:t>
            </a:r>
            <a:r>
              <a:rPr dirty="0" sz="1400" spc="-5">
                <a:latin typeface="Carlito"/>
                <a:cs typeface="Carlito"/>
              </a:rPr>
              <a:t>best</a:t>
            </a:r>
            <a:r>
              <a:rPr dirty="0" sz="1400" spc="-35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option.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Specifications:</a:t>
            </a:r>
            <a:endParaRPr sz="2000">
              <a:latin typeface="Carlito"/>
              <a:cs typeface="Carlito"/>
            </a:endParaRPr>
          </a:p>
          <a:p>
            <a:pPr marL="469265" indent="-228600">
              <a:lnSpc>
                <a:spcPct val="100000"/>
              </a:lnSpc>
              <a:spcBef>
                <a:spcPts val="156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400">
                <a:latin typeface="Carlito"/>
                <a:cs typeface="Carlito"/>
              </a:rPr>
              <a:t>Operating </a:t>
            </a:r>
            <a:r>
              <a:rPr dirty="0" sz="1400" spc="-5">
                <a:latin typeface="Carlito"/>
                <a:cs typeface="Carlito"/>
              </a:rPr>
              <a:t>Voltage: 3.5V </a:t>
            </a:r>
            <a:r>
              <a:rPr dirty="0" sz="1400">
                <a:latin typeface="Carlito"/>
                <a:cs typeface="Carlito"/>
              </a:rPr>
              <a:t>to</a:t>
            </a:r>
            <a:r>
              <a:rPr dirty="0" sz="1400" spc="-3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5.5V</a:t>
            </a:r>
            <a:endParaRPr sz="1400">
              <a:latin typeface="Carlito"/>
              <a:cs typeface="Carlito"/>
            </a:endParaRPr>
          </a:p>
          <a:p>
            <a:pPr marL="4692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400">
                <a:latin typeface="Carlito"/>
                <a:cs typeface="Carlito"/>
              </a:rPr>
              <a:t>Operating </a:t>
            </a:r>
            <a:r>
              <a:rPr dirty="0" sz="1400" spc="-5">
                <a:latin typeface="Carlito"/>
                <a:cs typeface="Carlito"/>
              </a:rPr>
              <a:t>current: </a:t>
            </a:r>
            <a:r>
              <a:rPr dirty="0" sz="1400">
                <a:latin typeface="Carlito"/>
                <a:cs typeface="Carlito"/>
              </a:rPr>
              <a:t>0.3mA </a:t>
            </a:r>
            <a:r>
              <a:rPr dirty="0" sz="1400" spc="-5">
                <a:latin typeface="Carlito"/>
                <a:cs typeface="Carlito"/>
              </a:rPr>
              <a:t>(measuring) 60uA</a:t>
            </a:r>
            <a:r>
              <a:rPr dirty="0" sz="1400" spc="-3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(standby)</a:t>
            </a:r>
            <a:endParaRPr sz="1400">
              <a:latin typeface="Carlito"/>
              <a:cs typeface="Carlito"/>
            </a:endParaRPr>
          </a:p>
          <a:p>
            <a:pPr marL="4692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400">
                <a:latin typeface="Carlito"/>
                <a:cs typeface="Carlito"/>
              </a:rPr>
              <a:t>Output: </a:t>
            </a:r>
            <a:r>
              <a:rPr dirty="0" sz="1400" spc="-5">
                <a:latin typeface="Carlito"/>
                <a:cs typeface="Carlito"/>
              </a:rPr>
              <a:t>Serial</a:t>
            </a:r>
            <a:r>
              <a:rPr dirty="0" sz="1400" spc="-35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data</a:t>
            </a:r>
            <a:endParaRPr sz="1400">
              <a:latin typeface="Carlito"/>
              <a:cs typeface="Carlito"/>
            </a:endParaRPr>
          </a:p>
          <a:p>
            <a:pPr marL="4692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400" spc="-5">
                <a:latin typeface="Carlito"/>
                <a:cs typeface="Carlito"/>
              </a:rPr>
              <a:t>Temperature Range: </a:t>
            </a:r>
            <a:r>
              <a:rPr dirty="0" sz="1400">
                <a:latin typeface="Carlito"/>
                <a:cs typeface="Carlito"/>
              </a:rPr>
              <a:t>0°C to</a:t>
            </a:r>
            <a:r>
              <a:rPr dirty="0" sz="1400" spc="-2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50°C</a:t>
            </a:r>
            <a:endParaRPr sz="1400">
              <a:latin typeface="Carlito"/>
              <a:cs typeface="Carlito"/>
            </a:endParaRPr>
          </a:p>
          <a:p>
            <a:pPr marL="4692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400" spc="-5">
                <a:latin typeface="Carlito"/>
                <a:cs typeface="Carlito"/>
              </a:rPr>
              <a:t>Humidity Range: 20% </a:t>
            </a:r>
            <a:r>
              <a:rPr dirty="0" sz="1400">
                <a:latin typeface="Carlito"/>
                <a:cs typeface="Carlito"/>
              </a:rPr>
              <a:t>to</a:t>
            </a:r>
            <a:r>
              <a:rPr dirty="0" sz="1400" spc="-2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90%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24226" y="1403603"/>
            <a:ext cx="2123948" cy="2695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5" name="object 5"/>
            <p:cNvSpPr/>
            <p:nvPr/>
          </p:nvSpPr>
          <p:spPr>
            <a:xfrm>
              <a:off x="304800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3088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79476" y="304800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9476" y="323088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9476" y="361188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394447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394447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5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04800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4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23088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1188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4" h="9319260">
                  <a:moveTo>
                    <a:pt x="0" y="9319260"/>
                  </a:moveTo>
                  <a:lnTo>
                    <a:pt x="18287" y="9319260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450835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5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12735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394447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5" h="9319260">
                  <a:moveTo>
                    <a:pt x="0" y="9319260"/>
                  </a:moveTo>
                  <a:lnTo>
                    <a:pt x="18288" y="931926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04800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56375"/>
                  </a:moveTo>
                  <a:lnTo>
                    <a:pt x="18288" y="56375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18288" y="74663"/>
                  </a:lnTo>
                  <a:lnTo>
                    <a:pt x="74676" y="74663"/>
                  </a:lnTo>
                  <a:lnTo>
                    <a:pt x="74676" y="56375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2308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5">
                  <a:moveTo>
                    <a:pt x="56388" y="18288"/>
                  </a:moveTo>
                  <a:lnTo>
                    <a:pt x="38100" y="18288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38100" y="56388"/>
                  </a:lnTo>
                  <a:lnTo>
                    <a:pt x="56388" y="56388"/>
                  </a:lnTo>
                  <a:lnTo>
                    <a:pt x="56388" y="1828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6118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79476" y="9736835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9476" y="9698735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9476" y="9680447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7014972" y="18287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394448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0"/>
                  </a:moveTo>
                  <a:lnTo>
                    <a:pt x="56388" y="0"/>
                  </a:lnTo>
                  <a:lnTo>
                    <a:pt x="56388" y="56375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56388" y="74663"/>
                  </a:lnTo>
                  <a:lnTo>
                    <a:pt x="74676" y="74663"/>
                  </a:lnTo>
                  <a:lnTo>
                    <a:pt x="74676" y="56375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39444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388" y="0"/>
                  </a:moveTo>
                  <a:lnTo>
                    <a:pt x="18288" y="0"/>
                  </a:lnTo>
                  <a:lnTo>
                    <a:pt x="18288" y="18288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18288" y="56388"/>
                  </a:lnTo>
                  <a:lnTo>
                    <a:pt x="56388" y="56388"/>
                  </a:lnTo>
                  <a:lnTo>
                    <a:pt x="56388" y="18288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39444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876655"/>
            <a:ext cx="4203700" cy="50736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 spc="-5">
                <a:latin typeface="Carlito"/>
                <a:cs typeface="Carlito"/>
              </a:rPr>
              <a:t>Resolution: Temperature and Humidity </a:t>
            </a:r>
            <a:r>
              <a:rPr dirty="0" sz="1400">
                <a:latin typeface="Carlito"/>
                <a:cs typeface="Carlito"/>
              </a:rPr>
              <a:t>both are</a:t>
            </a:r>
            <a:r>
              <a:rPr dirty="0" sz="1400" spc="35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16-bit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Accuracy: </a:t>
            </a:r>
            <a:r>
              <a:rPr dirty="0" sz="1400" spc="-5">
                <a:latin typeface="Carlito"/>
                <a:cs typeface="Carlito"/>
              </a:rPr>
              <a:t>±1°C </a:t>
            </a:r>
            <a:r>
              <a:rPr dirty="0" sz="1400">
                <a:latin typeface="Carlito"/>
                <a:cs typeface="Carlito"/>
              </a:rPr>
              <a:t>and</a:t>
            </a:r>
            <a:r>
              <a:rPr dirty="0" sz="1400" spc="-1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±1%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1962658"/>
            <a:ext cx="157162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0" indent="-127635">
              <a:lnSpc>
                <a:spcPct val="100000"/>
              </a:lnSpc>
              <a:spcBef>
                <a:spcPts val="100"/>
              </a:spcBef>
              <a:buSzPct val="95000"/>
              <a:buChar char="•"/>
              <a:tabLst>
                <a:tab pos="140335" algn="l"/>
              </a:tabLst>
            </a:pPr>
            <a:r>
              <a:rPr dirty="0" u="heavy" sz="200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LDR</a:t>
            </a:r>
            <a:r>
              <a:rPr dirty="0" u="heavy" sz="2000" spc="-7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MODULE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5392292"/>
            <a:ext cx="5826125" cy="34436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Description:</a:t>
            </a:r>
            <a:endParaRPr sz="2000">
              <a:latin typeface="Carlito"/>
              <a:cs typeface="Carlito"/>
            </a:endParaRPr>
          </a:p>
          <a:p>
            <a:pPr marL="12700" marR="5080">
              <a:lnSpc>
                <a:spcPct val="127299"/>
              </a:lnSpc>
              <a:spcBef>
                <a:spcPts val="1015"/>
              </a:spcBef>
            </a:pPr>
            <a:r>
              <a:rPr dirty="0" sz="1400">
                <a:latin typeface="Carlito"/>
                <a:cs typeface="Carlito"/>
              </a:rPr>
              <a:t>The </a:t>
            </a:r>
            <a:r>
              <a:rPr dirty="0" sz="1400" spc="-5">
                <a:latin typeface="Carlito"/>
                <a:cs typeface="Carlito"/>
              </a:rPr>
              <a:t>LDR sensor module </a:t>
            </a:r>
            <a:r>
              <a:rPr dirty="0" sz="1400">
                <a:latin typeface="Carlito"/>
                <a:cs typeface="Carlito"/>
              </a:rPr>
              <a:t>is </a:t>
            </a:r>
            <a:r>
              <a:rPr dirty="0" sz="1400" spc="-5">
                <a:latin typeface="Carlito"/>
                <a:cs typeface="Carlito"/>
              </a:rPr>
              <a:t>used </a:t>
            </a:r>
            <a:r>
              <a:rPr dirty="0" sz="1400">
                <a:latin typeface="Carlito"/>
                <a:cs typeface="Carlito"/>
              </a:rPr>
              <a:t>to </a:t>
            </a:r>
            <a:r>
              <a:rPr dirty="0" sz="1400" spc="-5">
                <a:latin typeface="Carlito"/>
                <a:cs typeface="Carlito"/>
              </a:rPr>
              <a:t>measure </a:t>
            </a:r>
            <a:r>
              <a:rPr dirty="0" sz="1400">
                <a:latin typeface="Carlito"/>
                <a:cs typeface="Carlito"/>
              </a:rPr>
              <a:t>light </a:t>
            </a:r>
            <a:r>
              <a:rPr dirty="0" sz="1400" spc="-5">
                <a:latin typeface="Carlito"/>
                <a:cs typeface="Carlito"/>
              </a:rPr>
              <a:t>intensity. </a:t>
            </a:r>
            <a:r>
              <a:rPr dirty="0" sz="1400">
                <a:latin typeface="Carlito"/>
                <a:cs typeface="Carlito"/>
              </a:rPr>
              <a:t>It is </a:t>
            </a:r>
            <a:r>
              <a:rPr dirty="0" sz="1400" spc="-5">
                <a:latin typeface="Carlito"/>
                <a:cs typeface="Carlito"/>
              </a:rPr>
              <a:t>connected </a:t>
            </a:r>
            <a:r>
              <a:rPr dirty="0" sz="1400">
                <a:latin typeface="Carlito"/>
                <a:cs typeface="Carlito"/>
              </a:rPr>
              <a:t>to the  board's </a:t>
            </a:r>
            <a:r>
              <a:rPr dirty="0" sz="1400" spc="-5">
                <a:latin typeface="Carlito"/>
                <a:cs typeface="Carlito"/>
              </a:rPr>
              <a:t>analogue </a:t>
            </a:r>
            <a:r>
              <a:rPr dirty="0" sz="1400">
                <a:latin typeface="Carlito"/>
                <a:cs typeface="Carlito"/>
              </a:rPr>
              <a:t>output </a:t>
            </a:r>
            <a:r>
              <a:rPr dirty="0" sz="1400" spc="-5">
                <a:latin typeface="Carlito"/>
                <a:cs typeface="Carlito"/>
              </a:rPr>
              <a:t>pin (labelled </a:t>
            </a:r>
            <a:r>
              <a:rPr dirty="0" sz="1400">
                <a:latin typeface="Carlito"/>
                <a:cs typeface="Carlito"/>
              </a:rPr>
              <a:t>AO) </a:t>
            </a:r>
            <a:r>
              <a:rPr dirty="0" sz="1400" spc="-5">
                <a:latin typeface="Carlito"/>
                <a:cs typeface="Carlito"/>
              </a:rPr>
              <a:t>and </a:t>
            </a:r>
            <a:r>
              <a:rPr dirty="0" sz="1400">
                <a:latin typeface="Carlito"/>
                <a:cs typeface="Carlito"/>
              </a:rPr>
              <a:t>digital </a:t>
            </a:r>
            <a:r>
              <a:rPr dirty="0" sz="1400" spc="-5">
                <a:latin typeface="Carlito"/>
                <a:cs typeface="Carlito"/>
              </a:rPr>
              <a:t>output pin </a:t>
            </a:r>
            <a:r>
              <a:rPr dirty="0" sz="1400">
                <a:latin typeface="Carlito"/>
                <a:cs typeface="Carlito"/>
              </a:rPr>
              <a:t>(labelled </a:t>
            </a:r>
            <a:r>
              <a:rPr dirty="0" sz="1400" spc="-5">
                <a:latin typeface="Carlito"/>
                <a:cs typeface="Carlito"/>
              </a:rPr>
              <a:t>DO),  respectively. LDR resistance decreases with increasing light intensity </a:t>
            </a:r>
            <a:r>
              <a:rPr dirty="0" sz="1400">
                <a:latin typeface="Carlito"/>
                <a:cs typeface="Carlito"/>
              </a:rPr>
              <a:t>when there  is </a:t>
            </a:r>
            <a:r>
              <a:rPr dirty="0" sz="1400" spc="-5">
                <a:latin typeface="Carlito"/>
                <a:cs typeface="Carlito"/>
              </a:rPr>
              <a:t>light. </a:t>
            </a:r>
            <a:r>
              <a:rPr dirty="0" sz="1400">
                <a:latin typeface="Carlito"/>
                <a:cs typeface="Carlito"/>
              </a:rPr>
              <a:t>The </a:t>
            </a:r>
            <a:r>
              <a:rPr dirty="0" sz="1400" spc="-5">
                <a:latin typeface="Carlito"/>
                <a:cs typeface="Carlito"/>
              </a:rPr>
              <a:t>resistance of LDR decreases </a:t>
            </a:r>
            <a:r>
              <a:rPr dirty="0" sz="1400">
                <a:latin typeface="Carlito"/>
                <a:cs typeface="Carlito"/>
              </a:rPr>
              <a:t>as light </a:t>
            </a:r>
            <a:r>
              <a:rPr dirty="0" sz="1400" spc="-5">
                <a:latin typeface="Carlito"/>
                <a:cs typeface="Carlito"/>
              </a:rPr>
              <a:t>intensity increases. The  potentiometer knob on </a:t>
            </a:r>
            <a:r>
              <a:rPr dirty="0" sz="1400">
                <a:latin typeface="Carlito"/>
                <a:cs typeface="Carlito"/>
              </a:rPr>
              <a:t>the </a:t>
            </a:r>
            <a:r>
              <a:rPr dirty="0" sz="1400" spc="-5">
                <a:latin typeface="Carlito"/>
                <a:cs typeface="Carlito"/>
              </a:rPr>
              <a:t>sensor can </a:t>
            </a:r>
            <a:r>
              <a:rPr dirty="0" sz="1400">
                <a:latin typeface="Carlito"/>
                <a:cs typeface="Carlito"/>
              </a:rPr>
              <a:t>be turned to </a:t>
            </a:r>
            <a:r>
              <a:rPr dirty="0" sz="1400" spc="-5">
                <a:latin typeface="Carlito"/>
                <a:cs typeface="Carlito"/>
              </a:rPr>
              <a:t>alter the LDR's sensitivity </a:t>
            </a:r>
            <a:r>
              <a:rPr dirty="0" sz="1400">
                <a:latin typeface="Carlito"/>
                <a:cs typeface="Carlito"/>
              </a:rPr>
              <a:t>to  </a:t>
            </a:r>
            <a:r>
              <a:rPr dirty="0" sz="1400" spc="-5">
                <a:latin typeface="Carlito"/>
                <a:cs typeface="Carlito"/>
              </a:rPr>
              <a:t>light.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Specifications:</a:t>
            </a:r>
            <a:endParaRPr sz="2000">
              <a:latin typeface="Carlito"/>
              <a:cs typeface="Carlito"/>
            </a:endParaRPr>
          </a:p>
          <a:p>
            <a:pPr marL="469265" indent="-228600">
              <a:lnSpc>
                <a:spcPct val="100000"/>
              </a:lnSpc>
              <a:spcBef>
                <a:spcPts val="156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400" spc="-5">
                <a:latin typeface="Carlito"/>
                <a:cs typeface="Carlito"/>
              </a:rPr>
              <a:t>Input Voltage: DC </a:t>
            </a:r>
            <a:r>
              <a:rPr dirty="0" sz="1400">
                <a:latin typeface="Carlito"/>
                <a:cs typeface="Carlito"/>
              </a:rPr>
              <a:t>3.3V to</a:t>
            </a:r>
            <a:r>
              <a:rPr dirty="0" sz="1400" spc="-3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5V</a:t>
            </a:r>
            <a:endParaRPr sz="1400">
              <a:latin typeface="Carlito"/>
              <a:cs typeface="Carlito"/>
            </a:endParaRPr>
          </a:p>
          <a:p>
            <a:pPr marL="4692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400">
                <a:latin typeface="Carlito"/>
                <a:cs typeface="Carlito"/>
              </a:rPr>
              <a:t>Output: Analog </a:t>
            </a:r>
            <a:r>
              <a:rPr dirty="0" sz="1400" spc="-5">
                <a:latin typeface="Carlito"/>
                <a:cs typeface="Carlito"/>
              </a:rPr>
              <a:t>and</a:t>
            </a:r>
            <a:r>
              <a:rPr dirty="0" sz="1400" spc="-4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Digital</a:t>
            </a:r>
            <a:endParaRPr sz="1400">
              <a:latin typeface="Carlito"/>
              <a:cs typeface="Carlito"/>
            </a:endParaRPr>
          </a:p>
          <a:p>
            <a:pPr marL="4692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400">
                <a:latin typeface="Carlito"/>
                <a:cs typeface="Carlito"/>
              </a:rPr>
              <a:t>Sensitivity</a:t>
            </a:r>
            <a:r>
              <a:rPr dirty="0" sz="1400" spc="-1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adjustable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76576" y="2476500"/>
            <a:ext cx="2618740" cy="2308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7" name="object 7"/>
            <p:cNvSpPr/>
            <p:nvPr/>
          </p:nvSpPr>
          <p:spPr>
            <a:xfrm>
              <a:off x="304800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3088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9476" y="304800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9476" y="323088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79476" y="361188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94447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394447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5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4800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4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3088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1188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4" h="9319260">
                  <a:moveTo>
                    <a:pt x="0" y="9319260"/>
                  </a:moveTo>
                  <a:lnTo>
                    <a:pt x="18287" y="9319260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50835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5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412735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394447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5" h="9319260">
                  <a:moveTo>
                    <a:pt x="0" y="9319260"/>
                  </a:moveTo>
                  <a:lnTo>
                    <a:pt x="18288" y="931926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04800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56375"/>
                  </a:moveTo>
                  <a:lnTo>
                    <a:pt x="18288" y="56375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18288" y="74663"/>
                  </a:lnTo>
                  <a:lnTo>
                    <a:pt x="74676" y="74663"/>
                  </a:lnTo>
                  <a:lnTo>
                    <a:pt x="74676" y="56375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2308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5">
                  <a:moveTo>
                    <a:pt x="56388" y="18288"/>
                  </a:moveTo>
                  <a:lnTo>
                    <a:pt x="38100" y="18288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38100" y="56388"/>
                  </a:lnTo>
                  <a:lnTo>
                    <a:pt x="56388" y="56388"/>
                  </a:lnTo>
                  <a:lnTo>
                    <a:pt x="56388" y="1828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6118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9476" y="9736835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79476" y="9698735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79476" y="9680447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7014972" y="18287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394448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0"/>
                  </a:moveTo>
                  <a:lnTo>
                    <a:pt x="56388" y="0"/>
                  </a:lnTo>
                  <a:lnTo>
                    <a:pt x="56388" y="56375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56388" y="74663"/>
                  </a:lnTo>
                  <a:lnTo>
                    <a:pt x="74676" y="74663"/>
                  </a:lnTo>
                  <a:lnTo>
                    <a:pt x="74676" y="56375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9444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388" y="0"/>
                  </a:moveTo>
                  <a:lnTo>
                    <a:pt x="18288" y="0"/>
                  </a:lnTo>
                  <a:lnTo>
                    <a:pt x="18288" y="18288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18288" y="56388"/>
                  </a:lnTo>
                  <a:lnTo>
                    <a:pt x="56388" y="56388"/>
                  </a:lnTo>
                  <a:lnTo>
                    <a:pt x="56388" y="18288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39444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653285"/>
            <a:ext cx="26441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0" indent="-127635">
              <a:lnSpc>
                <a:spcPct val="100000"/>
              </a:lnSpc>
              <a:spcBef>
                <a:spcPts val="100"/>
              </a:spcBef>
              <a:buSzPct val="95000"/>
              <a:buChar char="•"/>
              <a:tabLst>
                <a:tab pos="140335" algn="l"/>
              </a:tabLst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TEMPERATURE</a:t>
            </a:r>
            <a:r>
              <a:rPr dirty="0" u="heavy" sz="2000" spc="-3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SENSOR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604" y="4979977"/>
            <a:ext cx="5709920" cy="4049395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420"/>
              </a:spcBef>
              <a:buFont typeface="Symbol"/>
              <a:buChar char=""/>
              <a:tabLst>
                <a:tab pos="241300" algn="l"/>
              </a:tabLst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Description:</a:t>
            </a:r>
            <a:endParaRPr sz="2000">
              <a:latin typeface="Carlito"/>
              <a:cs typeface="Carlito"/>
            </a:endParaRPr>
          </a:p>
          <a:p>
            <a:pPr marL="240665" marR="5080" indent="1245235">
              <a:lnSpc>
                <a:spcPct val="108600"/>
              </a:lnSpc>
              <a:spcBef>
                <a:spcPts val="85"/>
              </a:spcBef>
            </a:pPr>
            <a:r>
              <a:rPr dirty="0" sz="1400">
                <a:latin typeface="Carlito"/>
                <a:cs typeface="Carlito"/>
              </a:rPr>
              <a:t>This is Maxim IC's </a:t>
            </a:r>
            <a:r>
              <a:rPr dirty="0" sz="1400" spc="-5">
                <a:latin typeface="Carlito"/>
                <a:cs typeface="Carlito"/>
              </a:rPr>
              <a:t>most </a:t>
            </a:r>
            <a:r>
              <a:rPr dirty="0" sz="1400">
                <a:latin typeface="Carlito"/>
                <a:cs typeface="Carlito"/>
              </a:rPr>
              <a:t>recent </a:t>
            </a:r>
            <a:r>
              <a:rPr dirty="0" sz="1400" spc="-5">
                <a:latin typeface="Carlito"/>
                <a:cs typeface="Carlito"/>
              </a:rPr>
              <a:t>DS18B20 </a:t>
            </a:r>
            <a:r>
              <a:rPr dirty="0" sz="1400">
                <a:latin typeface="Carlito"/>
                <a:cs typeface="Carlito"/>
              </a:rPr>
              <a:t>1-Wire digital  </a:t>
            </a:r>
            <a:r>
              <a:rPr dirty="0" sz="1400" spc="-5">
                <a:latin typeface="Carlito"/>
                <a:cs typeface="Carlito"/>
              </a:rPr>
              <a:t>temperature sensor. -55C </a:t>
            </a:r>
            <a:r>
              <a:rPr dirty="0" sz="1400">
                <a:latin typeface="Carlito"/>
                <a:cs typeface="Carlito"/>
              </a:rPr>
              <a:t>to </a:t>
            </a:r>
            <a:r>
              <a:rPr dirty="0" sz="1400" spc="-5">
                <a:latin typeface="Carlito"/>
                <a:cs typeface="Carlito"/>
              </a:rPr>
              <a:t>125C (+/-0.5C) </a:t>
            </a:r>
            <a:r>
              <a:rPr dirty="0" sz="1400">
                <a:latin typeface="Carlito"/>
                <a:cs typeface="Carlito"/>
              </a:rPr>
              <a:t>in </a:t>
            </a:r>
            <a:r>
              <a:rPr dirty="0" sz="1400" spc="-5">
                <a:latin typeface="Carlito"/>
                <a:cs typeface="Carlito"/>
              </a:rPr>
              <a:t>degrees C, </a:t>
            </a:r>
            <a:r>
              <a:rPr dirty="0" sz="1400">
                <a:latin typeface="Carlito"/>
                <a:cs typeface="Carlito"/>
              </a:rPr>
              <a:t>with 9 to 12-bit  </a:t>
            </a:r>
            <a:r>
              <a:rPr dirty="0" sz="1400" spc="-5">
                <a:latin typeface="Carlito"/>
                <a:cs typeface="Carlito"/>
              </a:rPr>
              <a:t>precision. With </a:t>
            </a:r>
            <a:r>
              <a:rPr dirty="0" sz="1400">
                <a:latin typeface="Carlito"/>
                <a:cs typeface="Carlito"/>
              </a:rPr>
              <a:t>a 64-bit </a:t>
            </a:r>
            <a:r>
              <a:rPr dirty="0" sz="1400" spc="-5">
                <a:latin typeface="Carlito"/>
                <a:cs typeface="Carlito"/>
              </a:rPr>
              <a:t>serial </a:t>
            </a:r>
            <a:r>
              <a:rPr dirty="0" sz="1400">
                <a:latin typeface="Carlito"/>
                <a:cs typeface="Carlito"/>
              </a:rPr>
              <a:t>number </a:t>
            </a:r>
            <a:r>
              <a:rPr dirty="0" sz="1400" spc="-5">
                <a:latin typeface="Carlito"/>
                <a:cs typeface="Carlito"/>
              </a:rPr>
              <a:t>engraved specifically into each  sensor, </a:t>
            </a:r>
            <a:r>
              <a:rPr dirty="0" sz="1400">
                <a:latin typeface="Carlito"/>
                <a:cs typeface="Carlito"/>
              </a:rPr>
              <a:t>a large </a:t>
            </a:r>
            <a:r>
              <a:rPr dirty="0" sz="1400" spc="-5">
                <a:latin typeface="Carlito"/>
                <a:cs typeface="Carlito"/>
              </a:rPr>
              <a:t>number of sensors can </a:t>
            </a:r>
            <a:r>
              <a:rPr dirty="0" sz="1400">
                <a:latin typeface="Carlito"/>
                <a:cs typeface="Carlito"/>
              </a:rPr>
              <a:t>be </a:t>
            </a:r>
            <a:r>
              <a:rPr dirty="0" sz="1400" spc="-5">
                <a:latin typeface="Carlito"/>
                <a:cs typeface="Carlito"/>
              </a:rPr>
              <a:t>used on </a:t>
            </a:r>
            <a:r>
              <a:rPr dirty="0" sz="1400">
                <a:latin typeface="Carlito"/>
                <a:cs typeface="Carlito"/>
              </a:rPr>
              <a:t>a single data </a:t>
            </a:r>
            <a:r>
              <a:rPr dirty="0" sz="1400" spc="-5">
                <a:latin typeface="Carlito"/>
                <a:cs typeface="Carlito"/>
              </a:rPr>
              <a:t>bus. This </a:t>
            </a:r>
            <a:r>
              <a:rPr dirty="0" sz="1400" spc="-10">
                <a:latin typeface="Carlito"/>
                <a:cs typeface="Carlito"/>
              </a:rPr>
              <a:t>is </a:t>
            </a:r>
            <a:r>
              <a:rPr dirty="0" sz="1400">
                <a:latin typeface="Carlito"/>
                <a:cs typeface="Carlito"/>
              </a:rPr>
              <a:t>a  </a:t>
            </a:r>
            <a:r>
              <a:rPr dirty="0" sz="1400" spc="-5">
                <a:latin typeface="Carlito"/>
                <a:cs typeface="Carlito"/>
              </a:rPr>
              <a:t>fantastic component </a:t>
            </a:r>
            <a:r>
              <a:rPr dirty="0" sz="1400">
                <a:latin typeface="Carlito"/>
                <a:cs typeface="Carlito"/>
              </a:rPr>
              <a:t>that </a:t>
            </a:r>
            <a:r>
              <a:rPr dirty="0" sz="1400" spc="-5">
                <a:latin typeface="Carlito"/>
                <a:cs typeface="Carlito"/>
              </a:rPr>
              <a:t>serves </a:t>
            </a:r>
            <a:r>
              <a:rPr dirty="0" sz="1400">
                <a:latin typeface="Carlito"/>
                <a:cs typeface="Carlito"/>
              </a:rPr>
              <a:t>as the </a:t>
            </a:r>
            <a:r>
              <a:rPr dirty="0" sz="1400" spc="-5">
                <a:latin typeface="Carlito"/>
                <a:cs typeface="Carlito"/>
              </a:rPr>
              <a:t>foundation for numerous  temperature control and </a:t>
            </a:r>
            <a:r>
              <a:rPr dirty="0" sz="1400">
                <a:latin typeface="Carlito"/>
                <a:cs typeface="Carlito"/>
              </a:rPr>
              <a:t>data logging</a:t>
            </a:r>
            <a:r>
              <a:rPr dirty="0" sz="1400" spc="-4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projects.</a:t>
            </a:r>
            <a:endParaRPr sz="1400">
              <a:latin typeface="Carlito"/>
              <a:cs typeface="Carlito"/>
            </a:endParaRPr>
          </a:p>
          <a:p>
            <a:pPr lvl="1" marL="255904" indent="-184785">
              <a:lnSpc>
                <a:spcPct val="100000"/>
              </a:lnSpc>
              <a:spcBef>
                <a:spcPts val="910"/>
              </a:spcBef>
              <a:buChar char="•"/>
              <a:tabLst>
                <a:tab pos="256540" algn="l"/>
              </a:tabLst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Specifications:</a:t>
            </a:r>
            <a:endParaRPr sz="20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156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 spc="-5">
                <a:latin typeface="Carlito"/>
                <a:cs typeface="Carlito"/>
              </a:rPr>
              <a:t>Programmable Digital Temperature</a:t>
            </a:r>
            <a:r>
              <a:rPr dirty="0" sz="1400" spc="-1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Sensor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 spc="-5">
                <a:latin typeface="Carlito"/>
                <a:cs typeface="Carlito"/>
              </a:rPr>
              <a:t>Communicates </a:t>
            </a:r>
            <a:r>
              <a:rPr dirty="0" sz="1400">
                <a:latin typeface="Carlito"/>
                <a:cs typeface="Carlito"/>
              </a:rPr>
              <a:t>using 1-Wire</a:t>
            </a:r>
            <a:r>
              <a:rPr dirty="0" sz="1400" spc="-4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method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Operating voltage: </a:t>
            </a:r>
            <a:r>
              <a:rPr dirty="0" sz="1400" spc="-10">
                <a:latin typeface="Carlito"/>
                <a:cs typeface="Carlito"/>
              </a:rPr>
              <a:t>3V </a:t>
            </a:r>
            <a:r>
              <a:rPr dirty="0" sz="1400">
                <a:latin typeface="Carlito"/>
                <a:cs typeface="Carlito"/>
              </a:rPr>
              <a:t>to</a:t>
            </a:r>
            <a:r>
              <a:rPr dirty="0" sz="1400" spc="-3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5V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9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 spc="-5">
                <a:latin typeface="Carlito"/>
                <a:cs typeface="Carlito"/>
              </a:rPr>
              <a:t>Temperature Range: -55°C </a:t>
            </a:r>
            <a:r>
              <a:rPr dirty="0" sz="1400">
                <a:latin typeface="Carlito"/>
                <a:cs typeface="Carlito"/>
              </a:rPr>
              <a:t>to</a:t>
            </a:r>
            <a:r>
              <a:rPr dirty="0" sz="1400" spc="-5">
                <a:latin typeface="Carlito"/>
                <a:cs typeface="Carlito"/>
              </a:rPr>
              <a:t> +125°C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Accuracy:</a:t>
            </a:r>
            <a:r>
              <a:rPr dirty="0" sz="1400" spc="-1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±0.5°C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Output </a:t>
            </a:r>
            <a:r>
              <a:rPr dirty="0" sz="1400" spc="-5">
                <a:latin typeface="Carlito"/>
                <a:cs typeface="Carlito"/>
              </a:rPr>
              <a:t>Resolution: </a:t>
            </a:r>
            <a:r>
              <a:rPr dirty="0" sz="1400">
                <a:latin typeface="Carlito"/>
                <a:cs typeface="Carlito"/>
              </a:rPr>
              <a:t>9-bit to </a:t>
            </a:r>
            <a:r>
              <a:rPr dirty="0" sz="1400" spc="-5">
                <a:latin typeface="Carlito"/>
                <a:cs typeface="Carlito"/>
              </a:rPr>
              <a:t>12-bit</a:t>
            </a:r>
            <a:r>
              <a:rPr dirty="0" sz="1400" spc="-4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(programmable)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Unique </a:t>
            </a:r>
            <a:r>
              <a:rPr dirty="0" sz="1400" spc="-5">
                <a:latin typeface="Carlito"/>
                <a:cs typeface="Carlito"/>
              </a:rPr>
              <a:t>64-bit address </a:t>
            </a:r>
            <a:r>
              <a:rPr dirty="0" sz="1400">
                <a:latin typeface="Carlito"/>
                <a:cs typeface="Carlito"/>
              </a:rPr>
              <a:t>enables</a:t>
            </a:r>
            <a:r>
              <a:rPr dirty="0" sz="1400" spc="-1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multiplexing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24150" y="2167127"/>
            <a:ext cx="2323592" cy="2231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6" name="object 6"/>
            <p:cNvSpPr/>
            <p:nvPr/>
          </p:nvSpPr>
          <p:spPr>
            <a:xfrm>
              <a:off x="304800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3088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9476" y="304800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9476" y="323088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9476" y="361188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394447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94447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5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04800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4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3088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1188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4" h="9319260">
                  <a:moveTo>
                    <a:pt x="0" y="9319260"/>
                  </a:moveTo>
                  <a:lnTo>
                    <a:pt x="18287" y="9319260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50835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5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12735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394447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5" h="9319260">
                  <a:moveTo>
                    <a:pt x="0" y="9319260"/>
                  </a:moveTo>
                  <a:lnTo>
                    <a:pt x="18288" y="931926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04800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56375"/>
                  </a:moveTo>
                  <a:lnTo>
                    <a:pt x="18288" y="56375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18288" y="74663"/>
                  </a:lnTo>
                  <a:lnTo>
                    <a:pt x="74676" y="74663"/>
                  </a:lnTo>
                  <a:lnTo>
                    <a:pt x="74676" y="56375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2308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5">
                  <a:moveTo>
                    <a:pt x="56388" y="18288"/>
                  </a:moveTo>
                  <a:lnTo>
                    <a:pt x="38100" y="18288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38100" y="56388"/>
                  </a:lnTo>
                  <a:lnTo>
                    <a:pt x="56388" y="56388"/>
                  </a:lnTo>
                  <a:lnTo>
                    <a:pt x="56388" y="1828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6118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9476" y="9736835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9476" y="9698735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79476" y="9680447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7014972" y="18287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394448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0"/>
                  </a:moveTo>
                  <a:lnTo>
                    <a:pt x="56388" y="0"/>
                  </a:lnTo>
                  <a:lnTo>
                    <a:pt x="56388" y="56375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56388" y="74663"/>
                  </a:lnTo>
                  <a:lnTo>
                    <a:pt x="74676" y="74663"/>
                  </a:lnTo>
                  <a:lnTo>
                    <a:pt x="74676" y="56375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39444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388" y="0"/>
                  </a:moveTo>
                  <a:lnTo>
                    <a:pt x="18288" y="0"/>
                  </a:lnTo>
                  <a:lnTo>
                    <a:pt x="18288" y="18288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18288" y="56388"/>
                  </a:lnTo>
                  <a:lnTo>
                    <a:pt x="56388" y="56388"/>
                  </a:lnTo>
                  <a:lnTo>
                    <a:pt x="56388" y="18288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9444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876655"/>
            <a:ext cx="4339590" cy="74803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 spc="-5">
                <a:latin typeface="Carlito"/>
                <a:cs typeface="Carlito"/>
              </a:rPr>
              <a:t>Conversion time: </a:t>
            </a:r>
            <a:r>
              <a:rPr dirty="0" sz="1400">
                <a:latin typeface="Carlito"/>
                <a:cs typeface="Carlito"/>
              </a:rPr>
              <a:t>750ms at</a:t>
            </a:r>
            <a:r>
              <a:rPr dirty="0" sz="1400" spc="-2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12-bit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 spc="-5">
                <a:latin typeface="Carlito"/>
                <a:cs typeface="Carlito"/>
              </a:rPr>
              <a:t>Programmable alarm</a:t>
            </a:r>
            <a:r>
              <a:rPr dirty="0" sz="1400" spc="-2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options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400">
                <a:latin typeface="Carlito"/>
                <a:cs typeface="Carlito"/>
              </a:rPr>
              <a:t>Available as </a:t>
            </a:r>
            <a:r>
              <a:rPr dirty="0" sz="1400" spc="-5">
                <a:latin typeface="Carlito"/>
                <a:cs typeface="Carlito"/>
              </a:rPr>
              <a:t>To-92, </a:t>
            </a:r>
            <a:r>
              <a:rPr dirty="0" sz="1400">
                <a:latin typeface="Carlito"/>
                <a:cs typeface="Carlito"/>
              </a:rPr>
              <a:t>SOP </a:t>
            </a:r>
            <a:r>
              <a:rPr dirty="0" sz="1400" spc="-5">
                <a:latin typeface="Carlito"/>
                <a:cs typeface="Carlito"/>
              </a:rPr>
              <a:t>and </a:t>
            </a:r>
            <a:r>
              <a:rPr dirty="0" sz="1400">
                <a:latin typeface="Carlito"/>
                <a:cs typeface="Carlito"/>
              </a:rPr>
              <a:t>even as a </a:t>
            </a:r>
            <a:r>
              <a:rPr dirty="0" sz="1400" spc="-5">
                <a:latin typeface="Carlito"/>
                <a:cs typeface="Carlito"/>
              </a:rPr>
              <a:t>waterproof</a:t>
            </a:r>
            <a:r>
              <a:rPr dirty="0" sz="1400" spc="-3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sensor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3156331"/>
            <a:ext cx="22078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0" indent="-127635">
              <a:lnSpc>
                <a:spcPct val="100000"/>
              </a:lnSpc>
              <a:spcBef>
                <a:spcPts val="100"/>
              </a:spcBef>
              <a:buSzPct val="95000"/>
              <a:buChar char="•"/>
              <a:tabLst>
                <a:tab pos="140335" algn="l"/>
              </a:tabLst>
            </a:pPr>
            <a:r>
              <a:rPr dirty="0" u="heavy" sz="200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LCD </a:t>
            </a: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DISPLAY</a:t>
            </a:r>
            <a:r>
              <a:rPr dirty="0" u="heavy" sz="2000" spc="-7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200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(16x2)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604" y="5509677"/>
            <a:ext cx="5710555" cy="3542665"/>
          </a:xfrm>
          <a:prstGeom prst="rect">
            <a:avLst/>
          </a:prstGeom>
        </p:spPr>
        <p:txBody>
          <a:bodyPr wrap="square" lIns="0" tIns="55879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439"/>
              </a:spcBef>
              <a:buFont typeface="Symbol"/>
              <a:buChar char=""/>
              <a:tabLst>
                <a:tab pos="241300" algn="l"/>
              </a:tabLst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Description:</a:t>
            </a:r>
            <a:endParaRPr sz="2000">
              <a:latin typeface="Carlito"/>
              <a:cs typeface="Carlito"/>
            </a:endParaRPr>
          </a:p>
          <a:p>
            <a:pPr marL="240665" marR="5080" indent="1245235">
              <a:lnSpc>
                <a:spcPct val="108600"/>
              </a:lnSpc>
              <a:spcBef>
                <a:spcPts val="95"/>
              </a:spcBef>
            </a:pPr>
            <a:r>
              <a:rPr dirty="0" sz="1400">
                <a:latin typeface="Carlito"/>
                <a:cs typeface="Carlito"/>
              </a:rPr>
              <a:t>An </a:t>
            </a:r>
            <a:r>
              <a:rPr dirty="0" sz="1400" spc="-5">
                <a:latin typeface="Carlito"/>
                <a:cs typeface="Carlito"/>
              </a:rPr>
              <a:t>LCD (Liquid </a:t>
            </a:r>
            <a:r>
              <a:rPr dirty="0" sz="1400">
                <a:latin typeface="Carlito"/>
                <a:cs typeface="Carlito"/>
              </a:rPr>
              <a:t>Crystal </a:t>
            </a:r>
            <a:r>
              <a:rPr dirty="0" sz="1400" spc="-5">
                <a:latin typeface="Carlito"/>
                <a:cs typeface="Carlito"/>
              </a:rPr>
              <a:t>Display) screen </a:t>
            </a:r>
            <a:r>
              <a:rPr dirty="0" sz="1400" spc="-10">
                <a:latin typeface="Carlito"/>
                <a:cs typeface="Carlito"/>
              </a:rPr>
              <a:t>is </a:t>
            </a:r>
            <a:r>
              <a:rPr dirty="0" sz="1400">
                <a:latin typeface="Carlito"/>
                <a:cs typeface="Carlito"/>
              </a:rPr>
              <a:t>an </a:t>
            </a:r>
            <a:r>
              <a:rPr dirty="0" sz="1400" spc="-5">
                <a:latin typeface="Carlito"/>
                <a:cs typeface="Carlito"/>
              </a:rPr>
              <a:t>electronic  display module and has </a:t>
            </a:r>
            <a:r>
              <a:rPr dirty="0" sz="1400">
                <a:latin typeface="Carlito"/>
                <a:cs typeface="Carlito"/>
              </a:rPr>
              <a:t>a wide range </a:t>
            </a:r>
            <a:r>
              <a:rPr dirty="0" sz="1400" spc="-5">
                <a:latin typeface="Carlito"/>
                <a:cs typeface="Carlito"/>
              </a:rPr>
              <a:t>of applications. </a:t>
            </a:r>
            <a:r>
              <a:rPr dirty="0" sz="1400">
                <a:latin typeface="Carlito"/>
                <a:cs typeface="Carlito"/>
              </a:rPr>
              <a:t>A </a:t>
            </a:r>
            <a:r>
              <a:rPr dirty="0" sz="1400" spc="-5">
                <a:latin typeface="Carlito"/>
                <a:cs typeface="Carlito"/>
              </a:rPr>
              <a:t>16x2 LCD </a:t>
            </a:r>
            <a:r>
              <a:rPr dirty="0" sz="1400">
                <a:latin typeface="Carlito"/>
                <a:cs typeface="Carlito"/>
              </a:rPr>
              <a:t>display </a:t>
            </a:r>
            <a:r>
              <a:rPr dirty="0" sz="1400" spc="-10">
                <a:latin typeface="Carlito"/>
                <a:cs typeface="Carlito"/>
              </a:rPr>
              <a:t>is  </a:t>
            </a:r>
            <a:r>
              <a:rPr dirty="0" sz="1400">
                <a:latin typeface="Carlito"/>
                <a:cs typeface="Carlito"/>
              </a:rPr>
              <a:t>very </a:t>
            </a:r>
            <a:r>
              <a:rPr dirty="0" sz="1400" spc="-5">
                <a:latin typeface="Carlito"/>
                <a:cs typeface="Carlito"/>
              </a:rPr>
              <a:t>basic module and </a:t>
            </a:r>
            <a:r>
              <a:rPr dirty="0" sz="1400">
                <a:latin typeface="Carlito"/>
                <a:cs typeface="Carlito"/>
              </a:rPr>
              <a:t>is very </a:t>
            </a:r>
            <a:r>
              <a:rPr dirty="0" sz="1400" spc="-5">
                <a:latin typeface="Carlito"/>
                <a:cs typeface="Carlito"/>
              </a:rPr>
              <a:t>commonly used </a:t>
            </a:r>
            <a:r>
              <a:rPr dirty="0" sz="1400" spc="-10">
                <a:latin typeface="Carlito"/>
                <a:cs typeface="Carlito"/>
              </a:rPr>
              <a:t>in </a:t>
            </a:r>
            <a:r>
              <a:rPr dirty="0" sz="1400" spc="-5">
                <a:latin typeface="Carlito"/>
                <a:cs typeface="Carlito"/>
              </a:rPr>
              <a:t>various devices and  circuits. </a:t>
            </a:r>
            <a:r>
              <a:rPr dirty="0" sz="1400">
                <a:latin typeface="Carlito"/>
                <a:cs typeface="Carlito"/>
              </a:rPr>
              <a:t>A </a:t>
            </a:r>
            <a:r>
              <a:rPr dirty="0" sz="1400" spc="-5">
                <a:latin typeface="Carlito"/>
                <a:cs typeface="Carlito"/>
              </a:rPr>
              <a:t>16x2 LCD </a:t>
            </a:r>
            <a:r>
              <a:rPr dirty="0" sz="1400">
                <a:latin typeface="Carlito"/>
                <a:cs typeface="Carlito"/>
              </a:rPr>
              <a:t>means it </a:t>
            </a:r>
            <a:r>
              <a:rPr dirty="0" sz="1400" spc="-5">
                <a:latin typeface="Carlito"/>
                <a:cs typeface="Carlito"/>
              </a:rPr>
              <a:t>can display </a:t>
            </a:r>
            <a:r>
              <a:rPr dirty="0" sz="1400">
                <a:latin typeface="Carlito"/>
                <a:cs typeface="Carlito"/>
              </a:rPr>
              <a:t>16 </a:t>
            </a:r>
            <a:r>
              <a:rPr dirty="0" sz="1400" spc="-5">
                <a:latin typeface="Carlito"/>
                <a:cs typeface="Carlito"/>
              </a:rPr>
              <a:t>characters </a:t>
            </a:r>
            <a:r>
              <a:rPr dirty="0" sz="1400">
                <a:latin typeface="Carlito"/>
                <a:cs typeface="Carlito"/>
              </a:rPr>
              <a:t>per </a:t>
            </a:r>
            <a:r>
              <a:rPr dirty="0" sz="1400" spc="-5">
                <a:latin typeface="Carlito"/>
                <a:cs typeface="Carlito"/>
              </a:rPr>
              <a:t>line </a:t>
            </a:r>
            <a:r>
              <a:rPr dirty="0" sz="1400">
                <a:latin typeface="Carlito"/>
                <a:cs typeface="Carlito"/>
              </a:rPr>
              <a:t>and </a:t>
            </a:r>
            <a:r>
              <a:rPr dirty="0" sz="1400" spc="-5">
                <a:latin typeface="Carlito"/>
                <a:cs typeface="Carlito"/>
              </a:rPr>
              <a:t>there  </a:t>
            </a:r>
            <a:r>
              <a:rPr dirty="0" sz="1400">
                <a:latin typeface="Carlito"/>
                <a:cs typeface="Carlito"/>
              </a:rPr>
              <a:t>are 2 </a:t>
            </a:r>
            <a:r>
              <a:rPr dirty="0" sz="1400" spc="-5">
                <a:latin typeface="Carlito"/>
                <a:cs typeface="Carlito"/>
              </a:rPr>
              <a:t>such lines. </a:t>
            </a:r>
            <a:r>
              <a:rPr dirty="0" sz="1400">
                <a:latin typeface="Carlito"/>
                <a:cs typeface="Carlito"/>
              </a:rPr>
              <a:t>In </a:t>
            </a:r>
            <a:r>
              <a:rPr dirty="0" sz="1400" spc="-5">
                <a:latin typeface="Carlito"/>
                <a:cs typeface="Carlito"/>
              </a:rPr>
              <a:t>this LCD </a:t>
            </a:r>
            <a:r>
              <a:rPr dirty="0" sz="1400">
                <a:latin typeface="Carlito"/>
                <a:cs typeface="Carlito"/>
              </a:rPr>
              <a:t>each </a:t>
            </a:r>
            <a:r>
              <a:rPr dirty="0" sz="1400" spc="-5">
                <a:latin typeface="Carlito"/>
                <a:cs typeface="Carlito"/>
              </a:rPr>
              <a:t>character </a:t>
            </a:r>
            <a:r>
              <a:rPr dirty="0" sz="1400">
                <a:latin typeface="Carlito"/>
                <a:cs typeface="Carlito"/>
              </a:rPr>
              <a:t>is </a:t>
            </a:r>
            <a:r>
              <a:rPr dirty="0" sz="1400" spc="-5">
                <a:latin typeface="Carlito"/>
                <a:cs typeface="Carlito"/>
              </a:rPr>
              <a:t>displayed </a:t>
            </a:r>
            <a:r>
              <a:rPr dirty="0" sz="1400" spc="-10">
                <a:latin typeface="Carlito"/>
                <a:cs typeface="Carlito"/>
              </a:rPr>
              <a:t>in </a:t>
            </a:r>
            <a:r>
              <a:rPr dirty="0" sz="1400">
                <a:latin typeface="Carlito"/>
                <a:cs typeface="Carlito"/>
              </a:rPr>
              <a:t>5x7 </a:t>
            </a:r>
            <a:r>
              <a:rPr dirty="0" sz="1400" spc="-5">
                <a:latin typeface="Carlito"/>
                <a:cs typeface="Carlito"/>
              </a:rPr>
              <a:t>pixel matrix.  </a:t>
            </a:r>
            <a:r>
              <a:rPr dirty="0" sz="1400">
                <a:latin typeface="Carlito"/>
                <a:cs typeface="Carlito"/>
              </a:rPr>
              <a:t>The 16 x 2 intelligent </a:t>
            </a:r>
            <a:r>
              <a:rPr dirty="0" sz="1400" spc="-5">
                <a:latin typeface="Carlito"/>
                <a:cs typeface="Carlito"/>
              </a:rPr>
              <a:t>alphanumeric </a:t>
            </a:r>
            <a:r>
              <a:rPr dirty="0" sz="1400">
                <a:latin typeface="Carlito"/>
                <a:cs typeface="Carlito"/>
              </a:rPr>
              <a:t>dot matrix </a:t>
            </a:r>
            <a:r>
              <a:rPr dirty="0" sz="1400" spc="-5">
                <a:latin typeface="Carlito"/>
                <a:cs typeface="Carlito"/>
              </a:rPr>
              <a:t>display </a:t>
            </a:r>
            <a:r>
              <a:rPr dirty="0" sz="1400">
                <a:latin typeface="Carlito"/>
                <a:cs typeface="Carlito"/>
              </a:rPr>
              <a:t>is capable </a:t>
            </a:r>
            <a:r>
              <a:rPr dirty="0" sz="1400" spc="-5">
                <a:latin typeface="Carlito"/>
                <a:cs typeface="Carlito"/>
              </a:rPr>
              <a:t>of  </a:t>
            </a:r>
            <a:r>
              <a:rPr dirty="0" sz="1400">
                <a:latin typeface="Carlito"/>
                <a:cs typeface="Carlito"/>
              </a:rPr>
              <a:t>displaying </a:t>
            </a:r>
            <a:r>
              <a:rPr dirty="0" sz="1400" spc="-5">
                <a:latin typeface="Carlito"/>
                <a:cs typeface="Carlito"/>
              </a:rPr>
              <a:t>224 different characters </a:t>
            </a:r>
            <a:r>
              <a:rPr dirty="0" sz="1400" spc="-10">
                <a:latin typeface="Carlito"/>
                <a:cs typeface="Carlito"/>
              </a:rPr>
              <a:t>and </a:t>
            </a:r>
            <a:r>
              <a:rPr dirty="0" sz="1400" spc="-5">
                <a:latin typeface="Carlito"/>
                <a:cs typeface="Carlito"/>
              </a:rPr>
              <a:t>symbols. This LCD has </a:t>
            </a:r>
            <a:r>
              <a:rPr dirty="0" sz="1400">
                <a:latin typeface="Carlito"/>
                <a:cs typeface="Carlito"/>
              </a:rPr>
              <a:t>two </a:t>
            </a:r>
            <a:r>
              <a:rPr dirty="0" sz="1400" spc="-5">
                <a:latin typeface="Carlito"/>
                <a:cs typeface="Carlito"/>
              </a:rPr>
              <a:t>registers,  </a:t>
            </a:r>
            <a:r>
              <a:rPr dirty="0" sz="1400">
                <a:latin typeface="Carlito"/>
                <a:cs typeface="Carlito"/>
              </a:rPr>
              <a:t>namely, </a:t>
            </a:r>
            <a:r>
              <a:rPr dirty="0" sz="1400" spc="-5">
                <a:latin typeface="Carlito"/>
                <a:cs typeface="Carlito"/>
              </a:rPr>
              <a:t>Command and</a:t>
            </a:r>
            <a:r>
              <a:rPr dirty="0" sz="1400" spc="-10">
                <a:latin typeface="Carlito"/>
                <a:cs typeface="Carlito"/>
              </a:rPr>
              <a:t> Data.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400">
              <a:latin typeface="Carlito"/>
              <a:cs typeface="Carlito"/>
            </a:endParaRPr>
          </a:p>
          <a:p>
            <a:pPr lvl="1" marL="255904" indent="-184785">
              <a:lnSpc>
                <a:spcPct val="100000"/>
              </a:lnSpc>
              <a:spcBef>
                <a:spcPts val="1015"/>
              </a:spcBef>
              <a:buChar char="•"/>
              <a:tabLst>
                <a:tab pos="256540" algn="l"/>
              </a:tabLst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Specifications:</a:t>
            </a:r>
            <a:endParaRPr sz="20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1560"/>
              </a:spcBef>
              <a:buFont typeface="Symbol"/>
              <a:buChar char=""/>
              <a:tabLst>
                <a:tab pos="240665" algn="l"/>
                <a:tab pos="241300" algn="l"/>
                <a:tab pos="1612900" algn="l"/>
              </a:tabLst>
            </a:pPr>
            <a:r>
              <a:rPr dirty="0" sz="1400" spc="-5">
                <a:latin typeface="Carlito"/>
                <a:cs typeface="Carlito"/>
              </a:rPr>
              <a:t>PCB</a:t>
            </a:r>
            <a:r>
              <a:rPr dirty="0" sz="1400" spc="2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Dimensions:	</a:t>
            </a:r>
            <a:r>
              <a:rPr dirty="0" sz="1400">
                <a:latin typeface="Carlito"/>
                <a:cs typeface="Carlito"/>
              </a:rPr>
              <a:t>80mm x </a:t>
            </a:r>
            <a:r>
              <a:rPr dirty="0" sz="1400" spc="-5">
                <a:latin typeface="Carlito"/>
                <a:cs typeface="Carlito"/>
              </a:rPr>
              <a:t>35mm </a:t>
            </a:r>
            <a:r>
              <a:rPr dirty="0" sz="1400">
                <a:latin typeface="Carlito"/>
                <a:cs typeface="Carlito"/>
              </a:rPr>
              <a:t>x</a:t>
            </a:r>
            <a:r>
              <a:rPr dirty="0" sz="1400" spc="-10">
                <a:latin typeface="Carlito"/>
                <a:cs typeface="Carlito"/>
              </a:rPr>
              <a:t> 11mm</a:t>
            </a:r>
            <a:endParaRPr sz="14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240665" algn="l"/>
                <a:tab pos="241300" algn="l"/>
                <a:tab pos="2070100" algn="l"/>
              </a:tabLst>
            </a:pPr>
            <a:r>
              <a:rPr dirty="0" sz="1400" spc="-5">
                <a:latin typeface="Carlito"/>
                <a:cs typeface="Carlito"/>
              </a:rPr>
              <a:t>Screen</a:t>
            </a:r>
            <a:r>
              <a:rPr dirty="0" sz="1400" spc="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Dimensions:	64.5mm </a:t>
            </a:r>
            <a:r>
              <a:rPr dirty="0" sz="1400">
                <a:latin typeface="Carlito"/>
                <a:cs typeface="Carlito"/>
              </a:rPr>
              <a:t>x </a:t>
            </a:r>
            <a:r>
              <a:rPr dirty="0" sz="1400" spc="-5">
                <a:latin typeface="Carlito"/>
                <a:cs typeface="Carlito"/>
              </a:rPr>
              <a:t>16mm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28950" y="3669791"/>
            <a:ext cx="1714500" cy="1714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7" name="object 7"/>
            <p:cNvSpPr/>
            <p:nvPr/>
          </p:nvSpPr>
          <p:spPr>
            <a:xfrm>
              <a:off x="304800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3088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9476" y="304800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9476" y="323088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79476" y="361188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4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94447" y="304800"/>
              <a:ext cx="74930" cy="18415"/>
            </a:xfrm>
            <a:custGeom>
              <a:avLst/>
              <a:gdLst/>
              <a:ahLst/>
              <a:cxnLst/>
              <a:rect l="l" t="t" r="r" b="b"/>
              <a:pathLst>
                <a:path w="74929" h="18414">
                  <a:moveTo>
                    <a:pt x="74675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675" y="1828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394447" y="323088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5" h="38100">
                  <a:moveTo>
                    <a:pt x="563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6388" y="381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4800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4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3088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1188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4" h="9319260">
                  <a:moveTo>
                    <a:pt x="0" y="9319260"/>
                  </a:moveTo>
                  <a:lnTo>
                    <a:pt x="18287" y="9319260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50835" y="304800"/>
              <a:ext cx="18415" cy="9375775"/>
            </a:xfrm>
            <a:custGeom>
              <a:avLst/>
              <a:gdLst/>
              <a:ahLst/>
              <a:cxnLst/>
              <a:rect l="l" t="t" r="r" b="b"/>
              <a:pathLst>
                <a:path w="18415" h="9375775">
                  <a:moveTo>
                    <a:pt x="0" y="9375648"/>
                  </a:moveTo>
                  <a:lnTo>
                    <a:pt x="18288" y="9375648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756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412735" y="323088"/>
              <a:ext cx="38100" cy="9357360"/>
            </a:xfrm>
            <a:custGeom>
              <a:avLst/>
              <a:gdLst/>
              <a:ahLst/>
              <a:cxnLst/>
              <a:rect l="l" t="t" r="r" b="b"/>
              <a:pathLst>
                <a:path w="38100" h="9357360">
                  <a:moveTo>
                    <a:pt x="0" y="9357360"/>
                  </a:moveTo>
                  <a:lnTo>
                    <a:pt x="38100" y="935736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93573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394447" y="361188"/>
              <a:ext cx="18415" cy="9319260"/>
            </a:xfrm>
            <a:custGeom>
              <a:avLst/>
              <a:gdLst/>
              <a:ahLst/>
              <a:cxnLst/>
              <a:rect l="l" t="t" r="r" b="b"/>
              <a:pathLst>
                <a:path w="18415" h="9319260">
                  <a:moveTo>
                    <a:pt x="0" y="9319260"/>
                  </a:moveTo>
                  <a:lnTo>
                    <a:pt x="18288" y="931926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9319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04800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56375"/>
                  </a:moveTo>
                  <a:lnTo>
                    <a:pt x="18288" y="56375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18288" y="74663"/>
                  </a:lnTo>
                  <a:lnTo>
                    <a:pt x="74676" y="74663"/>
                  </a:lnTo>
                  <a:lnTo>
                    <a:pt x="74676" y="56375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2308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5">
                  <a:moveTo>
                    <a:pt x="56388" y="18288"/>
                  </a:moveTo>
                  <a:lnTo>
                    <a:pt x="38100" y="18288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38100" y="56388"/>
                  </a:lnTo>
                  <a:lnTo>
                    <a:pt x="56388" y="56388"/>
                  </a:lnTo>
                  <a:lnTo>
                    <a:pt x="56388" y="1828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6118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9476" y="9736835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014972" y="18288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79476" y="9698735"/>
              <a:ext cx="7015480" cy="38100"/>
            </a:xfrm>
            <a:custGeom>
              <a:avLst/>
              <a:gdLst/>
              <a:ahLst/>
              <a:cxnLst/>
              <a:rect l="l" t="t" r="r" b="b"/>
              <a:pathLst>
                <a:path w="7015480" h="38100">
                  <a:moveTo>
                    <a:pt x="70149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4972" y="38100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79476" y="9680447"/>
              <a:ext cx="7015480" cy="18415"/>
            </a:xfrm>
            <a:custGeom>
              <a:avLst/>
              <a:gdLst/>
              <a:ahLst/>
              <a:cxnLst/>
              <a:rect l="l" t="t" r="r" b="b"/>
              <a:pathLst>
                <a:path w="7015480" h="18415">
                  <a:moveTo>
                    <a:pt x="70149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7014972" y="18287"/>
                  </a:lnTo>
                  <a:lnTo>
                    <a:pt x="701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394448" y="968046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0"/>
                  </a:moveTo>
                  <a:lnTo>
                    <a:pt x="56388" y="0"/>
                  </a:lnTo>
                  <a:lnTo>
                    <a:pt x="56388" y="56375"/>
                  </a:lnTo>
                  <a:lnTo>
                    <a:pt x="0" y="56375"/>
                  </a:lnTo>
                  <a:lnTo>
                    <a:pt x="0" y="74663"/>
                  </a:lnTo>
                  <a:lnTo>
                    <a:pt x="56388" y="74663"/>
                  </a:lnTo>
                  <a:lnTo>
                    <a:pt x="74676" y="74663"/>
                  </a:lnTo>
                  <a:lnTo>
                    <a:pt x="74676" y="56375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94448" y="9680447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388" y="0"/>
                  </a:moveTo>
                  <a:lnTo>
                    <a:pt x="18288" y="0"/>
                  </a:lnTo>
                  <a:lnTo>
                    <a:pt x="18288" y="18288"/>
                  </a:lnTo>
                  <a:lnTo>
                    <a:pt x="0" y="18288"/>
                  </a:lnTo>
                  <a:lnTo>
                    <a:pt x="0" y="56388"/>
                  </a:lnTo>
                  <a:lnTo>
                    <a:pt x="18288" y="56388"/>
                  </a:lnTo>
                  <a:lnTo>
                    <a:pt x="56388" y="56388"/>
                  </a:lnTo>
                  <a:lnTo>
                    <a:pt x="56388" y="18288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394448" y="96804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28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8288" y="1828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2023-01-30T15:21:35Z</dcterms:created>
  <dcterms:modified xsi:type="dcterms:W3CDTF">2023-01-30T15:21:35Z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2023-01-30T00:00:00Z</vt:filetime>
  </property>
  <property fmtid="{D5CDD505-2E9C-101B-9397-08002B2CF9AE}" pid="3" name="Creator">
    <vt:lpwstr>Microsoft® Word for Microsoft 365</vt:lpwstr>
  </property>
  <property fmtid="{D5CDD505-2E9C-101B-9397-08002B2CF9AE}" pid="4" name="LastSaved">
    <vt:filetime>2023-01-30T00:00:00Z</vt:filetime>
  </property>
</Properties>
</file>